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l-GR" smtClean="0"/>
              <a:t>Στυλ κύριου τίτλου</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5F9126C-8A8F-4970-93D3-F12F9219D43A}" type="datetimeFigureOut">
              <a:rPr lang="el-GR" smtClean="0"/>
              <a:t>21/1/2014</a:t>
            </a:fld>
            <a:endParaRPr lang="el-G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l-G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6FE730C-251C-479E-9A3F-8E592090CA71}" type="slidenum">
              <a:rPr lang="el-GR" smtClean="0"/>
              <a:t>‹#›</a:t>
            </a:fld>
            <a:endParaRPr lang="el-G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E5F9126C-8A8F-4970-93D3-F12F9219D43A}" type="datetimeFigureOut">
              <a:rPr lang="el-GR" smtClean="0"/>
              <a:t>21/1/2014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6FE730C-251C-479E-9A3F-8E592090CA71}"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l-GR" smtClean="0"/>
              <a:t>Στυλ κύριου τίτλου</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E5F9126C-8A8F-4970-93D3-F12F9219D43A}" type="datetimeFigureOut">
              <a:rPr lang="el-GR" smtClean="0"/>
              <a:t>21/1/2014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6FE730C-251C-479E-9A3F-8E592090CA71}"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5F9126C-8A8F-4970-93D3-F12F9219D43A}" type="datetimeFigureOut">
              <a:rPr lang="el-GR" smtClean="0"/>
              <a:t>21/1/2014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6FE730C-251C-479E-9A3F-8E592090CA71}"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5F9126C-8A8F-4970-93D3-F12F9219D43A}" type="datetimeFigureOut">
              <a:rPr lang="el-GR" smtClean="0"/>
              <a:t>21/1/2014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6FE730C-251C-479E-9A3F-8E592090CA71}"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E5F9126C-8A8F-4970-93D3-F12F9219D43A}" type="datetimeFigureOut">
              <a:rPr lang="el-GR" smtClean="0"/>
              <a:t>21/1/2014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6FE730C-251C-479E-9A3F-8E592090CA71}" type="slidenum">
              <a:rPr lang="el-GR" smtClean="0"/>
              <a:t>‹#›</a:t>
            </a:fld>
            <a:endParaRPr lang="el-GR"/>
          </a:p>
        </p:txBody>
      </p:sp>
      <p:sp>
        <p:nvSpPr>
          <p:cNvPr id="9" name="Content Placeholder 8"/>
          <p:cNvSpPr>
            <a:spLocks noGrp="1"/>
          </p:cNvSpPr>
          <p:nvPr>
            <p:ph sz="quarter" idx="13"/>
          </p:nvPr>
        </p:nvSpPr>
        <p:spPr>
          <a:xfrm>
            <a:off x="1042416" y="2313432"/>
            <a:ext cx="3419856" cy="349300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E5F9126C-8A8F-4970-93D3-F12F9219D43A}" type="datetimeFigureOut">
              <a:rPr lang="el-GR" smtClean="0"/>
              <a:t>21/1/2014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6FE730C-251C-479E-9A3F-8E592090CA71}"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E5F9126C-8A8F-4970-93D3-F12F9219D43A}" type="datetimeFigureOut">
              <a:rPr lang="el-GR" smtClean="0"/>
              <a:t>21/1/2014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6FE730C-251C-479E-9A3F-8E592090CA71}"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9126C-8A8F-4970-93D3-F12F9219D43A}" type="datetimeFigureOut">
              <a:rPr lang="el-GR" smtClean="0"/>
              <a:t>21/1/2014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6FE730C-251C-479E-9A3F-8E592090CA71}"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5F9126C-8A8F-4970-93D3-F12F9219D43A}" type="datetimeFigureOut">
              <a:rPr lang="el-GR" smtClean="0"/>
              <a:t>21/1/2014</a:t>
            </a:fld>
            <a:endParaRPr lang="el-GR"/>
          </a:p>
        </p:txBody>
      </p:sp>
      <p:sp>
        <p:nvSpPr>
          <p:cNvPr id="7" name="Slide Number Placeholder 6"/>
          <p:cNvSpPr>
            <a:spLocks noGrp="1"/>
          </p:cNvSpPr>
          <p:nvPr>
            <p:ph type="sldNum" sz="quarter" idx="12"/>
          </p:nvPr>
        </p:nvSpPr>
        <p:spPr/>
        <p:txBody>
          <a:bodyPr/>
          <a:lstStyle/>
          <a:p>
            <a:fld id="{D6FE730C-251C-479E-9A3F-8E592090CA71}" type="slidenum">
              <a:rPr lang="el-GR" smtClean="0"/>
              <a:t>‹#›</a:t>
            </a:fld>
            <a:endParaRPr lang="el-G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l-GR" smtClean="0"/>
              <a:t>Στυλ κύριου τίτλου</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l-GR" smtClean="0"/>
              <a:t>Στυλ κύριου τίτλου</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5F9126C-8A8F-4970-93D3-F12F9219D43A}" type="datetimeFigureOut">
              <a:rPr lang="el-GR" smtClean="0"/>
              <a:t>21/1/2014</a:t>
            </a:fld>
            <a:endParaRPr lang="el-G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7" name="Slide Number Placeholder 6"/>
          <p:cNvSpPr>
            <a:spLocks noGrp="1"/>
          </p:cNvSpPr>
          <p:nvPr>
            <p:ph type="sldNum" sz="quarter" idx="12"/>
          </p:nvPr>
        </p:nvSpPr>
        <p:spPr/>
        <p:txBody>
          <a:bodyPr/>
          <a:lstStyle/>
          <a:p>
            <a:fld id="{D6FE730C-251C-479E-9A3F-8E592090CA71}"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5F9126C-8A8F-4970-93D3-F12F9219D43A}" type="datetimeFigureOut">
              <a:rPr lang="el-GR" smtClean="0"/>
              <a:t>21/1/2014</a:t>
            </a:fld>
            <a:endParaRPr lang="el-G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l-G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6FE730C-251C-479E-9A3F-8E592090CA71}"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148064" y="2708476"/>
            <a:ext cx="2898656" cy="1702160"/>
          </a:xfrm>
        </p:spPr>
        <p:txBody>
          <a:bodyPr>
            <a:normAutofit/>
          </a:bodyPr>
          <a:lstStyle/>
          <a:p>
            <a:r>
              <a:rPr lang="el-GR" sz="4000" b="1" i="1" dirty="0" smtClean="0">
                <a:effectLst>
                  <a:outerShdw blurRad="38100" dist="38100" dir="2700000" algn="tl">
                    <a:srgbClr val="000000">
                      <a:alpha val="43137"/>
                    </a:srgbClr>
                  </a:outerShdw>
                </a:effectLst>
              </a:rPr>
              <a:t>Λάμπρος </a:t>
            </a:r>
            <a:r>
              <a:rPr lang="el-GR" sz="4000" b="1" i="1" dirty="0" smtClean="0">
                <a:effectLst>
                  <a:outerShdw blurRad="38100" dist="38100" dir="2700000" algn="tl">
                    <a:srgbClr val="000000">
                      <a:alpha val="43137"/>
                    </a:srgbClr>
                  </a:outerShdw>
                </a:effectLst>
              </a:rPr>
              <a:t>Τζαβέλας</a:t>
            </a:r>
            <a:endParaRPr lang="el-GR" sz="4000" b="1" i="1" dirty="0">
              <a:effectLst>
                <a:outerShdw blurRad="38100" dist="38100" dir="2700000" algn="tl">
                  <a:srgbClr val="000000">
                    <a:alpha val="43137"/>
                  </a:srgbClr>
                </a:outerShdw>
              </a:effectLst>
            </a:endParaRPr>
          </a:p>
        </p:txBody>
      </p:sp>
      <p:sp>
        <p:nvSpPr>
          <p:cNvPr id="3" name="Υπότιτλος 2"/>
          <p:cNvSpPr>
            <a:spLocks noGrp="1"/>
          </p:cNvSpPr>
          <p:nvPr>
            <p:ph type="subTitle" idx="1"/>
          </p:nvPr>
        </p:nvSpPr>
        <p:spPr>
          <a:xfrm>
            <a:off x="5148064" y="4883127"/>
            <a:ext cx="2808312" cy="1260629"/>
          </a:xfrm>
        </p:spPr>
        <p:txBody>
          <a:bodyPr/>
          <a:lstStyle/>
          <a:p>
            <a:r>
              <a:rPr lang="el-GR" dirty="0" smtClean="0"/>
              <a:t>Ελευθερία Γρηγορίου</a:t>
            </a:r>
            <a:endParaRPr lang="el-GR" dirty="0"/>
          </a:p>
        </p:txBody>
      </p:sp>
      <p:sp>
        <p:nvSpPr>
          <p:cNvPr id="4" name="AutoShape 2" descr="data:image/jpeg;base64,/9j/4AAQSkZJRgABAQAAAQABAAD/2wCEAAkGBhQSERUUExQWFBUVFxgWGBcYGBgYGBoYHBcaGBgaGhYYHCYeGhojGh0YHy8gIycpLCwsGB4xNTAqNSYrLCkBCQoKDgwOGg8PGiwkHyQsLCwvLCwsLCwsLCwsLCwsLCwsLCwsLCwsLCwsLCwsLCksLCwsLCksLCwsLCwsLCwsLP/AABEIAPIA0QMBIgACEQEDEQH/xAAbAAABBQEBAAAAAAAAAAAAAAAEAAIDBQYBB//EAEMQAAECBAMFBgQEBAQFBQEAAAECEQADITEEEkEFUWFxgQYTIpGh8DKxwdEUQuHxB1JichUjgpIzc6Ky0hZTwsPyJP/EABoBAAMBAQEBAAAAAAAAAAAAAAECAwAEBQb/xAApEQACAgICAgIBAgcAAAAAAAAAAQIRAxIhMRNRIkFhBIEyQnGhweHw/9oADAMBAAIRAxEAPwD1LOd5hZzvMMVDAqsWo57Js53mO5zvPnEYXHQYNAsfnO8w0rO8wgYRgGFnO+HBZ3wyHgRjEgUd8dJO+GiHGMY453wnPGOGM9N28ueFpwqCUhwqeTlSNCUC5N60s8TnJRRWEbKT+JHa2bIVLkyFlBIK5ikmrWSkHTVRZjROhL0uyP4gYiWUlWabLJZQUoqPNKi6hTQ0gfbOBTJmDu196lThctRdJY8Dr/MKi4MDfhHQkyJmVJL91MYEFVKTBRSebGlaxxee6kd0MXFUep7H7TSsQSlClZgHyqDFt43tSLUKO+PKez07uMTLVNUCp2CZfiDEEKJUKEs9EkmPUpcwEAioNo6sWRTRzZoKEuOh+Y744Sd8dEIiKnONc7zCzHeYUcJhgHc3Ewgo74a8KMAdn4mOFZ4xyEYxhZ+JhLmFrxyGzDGNYzvjvMKI3hQKDYSoVhrRKq8caNY1DWjsdaA5+Pb4UlbOC3ChApWx8o1i0GARxorU7eS1UTBzSfQxKjbMs6kdPlA2G1DgmHJEQJxScuarb2P2iTD4lKh4S7XYGNZqJkiOkRWzNupz5JfjNXIsGBLDefTjEE7tDkIKkuk3ABCk11BJBGtxrC7oOjLiMV2nwhVLOHk0ErxGWKZwqovdQOmtG4XG2+03dIaUAqYpKlJd8oALOWG/SkYmVik4kzkKXXIhaicviUTUnMWZPhJZqEgCgbny5E3qv3L44NLZlVIkhEx1EorUK1r8r1jQSpBmy8yQJpdKVEsCDlcuRW7B3N4bLkpxClyJy0lQA7qe7kqKkpTLUR/xHKgyrhjcWpcFMn4TELQXBLODZTMQX3M/itXy48+GUo7RfJ1wy6s1CcMynlpymWoAjwuU5QfBmol7MfOO7O28rDzPEc0pZLggu4ZJIDeEu2ZJ1UbNEmHnoWgKIITUkKuTXwn+ZAct/aNxES4rDJKgpq6tQ0YZgRYhsp3i/wAIjy8WaeHJyhpJTXJrpM0KAKS4OoiR4xnZXaaZU1cqZNQhJAyBSwCpZUQyXO5mA3xs4+lxz3ipHnzjq6GtDSIkaOARWyVDGhND2hARrNqMIhEQ8iGtGsFDAIasRJlhqxBs1A0dh3dwoFjUEkQgI6RHWgBONHRHSIQjBoTxwpBuAYfHGjGGqkp3DyiknzhMxBkISAlKfG3hK1KDgPSgAPPpW+IgdGzUid3ocKL5tx8KUjlRIhJJvoKpFbsfZBKQopSgEPQkkbgXuQDVjeKfbODV+JMuUvInxKUVAKNAnMQSH1YC1KcN0mMFtDaSfx0xD1ypZ21KlqvT4SC3KIZPjVFI8sLn7FSmSpKSSolOZSqUswoA1WprrSnnOO2fNl46YhBciYSDd0n/ADElWhBRlNmj0pE84iTMUFfElaZerDIUyy3xKJFa6zCNIr9mYAfjJJWrOqVJShStCqWpS24tnlV/oIhFFbcfZSL45M4tS11GVCknMMjBmdiCKguHp9ovMDiZeJT3cxSBPlJCXSGGUIchjRhlAYC7lgHZkrAokYZOdLzpsspSkjN3aPhUsg3U5AGrs2pTRbT2YVFMyQ6JqAD4XdTavqrV9YVzjB6sdQc02j0GT2flrkCWoEKqSdQq9i7WtwgHY+yJnezhNSQiWwd6LURQpfTKUnc/MsJ/DvtFNxAmS5qgVy8pDsDlJY0G4t5pgb+IPa5Sl/g5HKcv/wCsNpXxc23xSWKEknJdE47W4oyE/BrxeJVl8QBLMQ3dghKSmo+Kh5r3vHoWxMZi0JShUj/KQnKCxKmDgeILINA3lEf8PtlCXKMz80weFr5U6uNSSf8AbGjCcssqdXiAJINXIbpe/XfFYKkDI+aK/a23ZkpDplhzop2+j6brxmsXttawVInLC1jNkQVBKEChck00rrVrGNnNAKFJBzhQOoJD3Ie14zW1uzObukSmKUgJJJrmJapArRvZgTt9CwpdlTh8BUTFl8tcz1HhBcl3BqN0avZHaSWZQM1YSQSnMqmZmr5EPGL22Zssql5y4UXKSaqte5y2/aDeyYE+b3c4JWk5glwn4k+K7fy5onjbT5KTVqzcytqSVJKhMQQlnOYUez7nMP8Ax0tnCgR823b4EmdnJZQUBKcqmcDMkliSBmBJYOaQ1WCUnKMiihKQkZCCABQMPit8hHTyc7oMXjpaXdQo56C8JE8LDh20LM43iKpGKk94lGuuc5WYEsyrmj9BF1MLCCgEOaFHGjkYAWY60IwhGCcMdEcjsYx0woUJ4xjsPTDIemMEarFJSpKD8SrAAm2paw4mkeR9qcqMbOWosrORXd3eQkdPVt8ep7X2Z30tgwWCClWoYuz8fKgeMJj9nImzjLxLp7wUWXzJnJCEZWFCnxBW4vXeIZFbKQdHNg44JlLmv/wwVNYZmdHLc2jCKrB7WXLSVA5piZigxIDpmJSpKid3hU/BUQ7RQcNh5srOFKmTAhrMA+Yi4IJS3Bh/MIoZ2IJ8kpNKkJACXO6g5sHsI5MUNZOS9/8Af5OjtUzVYfFBRdSu8mKYqVxAYBIulKQ7Dio3USZVTpacoLkKbO12vrvr+5ij2dIKQFKuoUTv3El7fOLDDY0IUSoBaikirXLFxuaurxzzh87uz08UVp0H4yejBT5uJkhLrkp7tJ3rV4l1sEpSCU/mKxUVMZbDo8QQfjWQZqyXWAohw/5VEku1nrW2rm4ReIw48CJagR3ZNBkJY0qQMrniwO+Kn/BPwzFfhzJzUqaFgk6OHc1ZjvLDpjP4UzgUalSNrsbaICUOcrhAfmgihGgI8vKNJhqpIaqSfD8wOBv1jz/Yc/PKS7ZkrMtR0IIDHMA28aX4xrdm4wkIULnwKH9SeO8ho7UzikqLDGSwkHKC6mD61/KOEVOCIGLCU1ADa1IKcyn416NFyucCzpYtwp1FaRWS8J//AEZ+bcApSEs3AwJLkCZkccAQAA5JJ42JbpD+zcvu5yFEfmIO9iGV1qS2tYi2njhKnzJagRkWTTcT4XrqIGxG0nKDLBFczHUvzszjzjm+SZ0fR6kFPY0NY68BbKmOhJ3gK8w59X6kwYTHauTlZDisJLmBpiErFRUOa0objpHMoAbQBhEyYimmCAheFEb847GMGkxwQjCjGEYUdJjgjGHARwwoTxjDkw9EDYzFplS1TFlkpDk8IDw3aCXNl5pSkqeg1ZW4gBxzLCA2Gi5TGb7X7KSsA1HeEJcAlpgB7tVKjVJII/Lui9wE4rlJUq5Azf3Civ8AqBgDF4xK5ysOpsq0sKVC2zAvb6u3GEnVUFHnHaJKp0oThXumTOAZ3smbT+b4TxTuMUezMFnWCQSNOJ+2sbPFJVLWMWlIKFEysRKbw5VEAkg3FuoBsogNx2xxImZk/Apyj+mlQ/BzU6NHJNSjBnZjlG+SmkbMUZmVfMqApfQsKs+mnSLPG7IllSMvhAoWoSAX89HhoxWnn+2sSiYVWDc+e/zEcPybs6XOQThymUkID063NDSzn5wJtnGpVLUFBwASHFlNQ+dPYh003Kj5N9YhkYAz5iJYc51gEDRAqo9APnFIK5Im/bL1HZ4SMLLSR45iCFqo4mK8Y0ahYV/kEc2JtAJIJbJOPi3pmjVm315NGxxkgLSR1HAioPnGJVgFSZi0KByqLjhWlerftHqSi+KOBP2a7KG0Li4uR9rCIJihmP8Ay1n/AKk/aKzZ20z8MwV3684NnTQ6iNJSvUj94N3yAx3a/Z6VYxZI+IJVz/LfkHtpAGJw+UlIukMSa1SxOtWBP/VG62xLBCJiUhSwgEPwqODufWKbB7CUtfiHwocn+tSTmLa/EegiMoySZRSRfbGX/ly/+Un0Sn7wbNxAHv6xVyx3UkAGwKQTyAB9HinxWLJIIVmD6AtS4GnWKKajFbCatvg0s7GNV/t+33iD8cTQs/AxlPxk0uAGFHc7uNb18oi/xaYiigk7qEDm76VMOssWbxs1v4jn5Qox/wDjc7en0+0KN5Ig8cj0MwnhEw14cQcTChrwiYJh7wgYYDDkGAYh2ps4T5K5SvzBuR0MefYLsxNTmyIUVy6TA7EgvQJNxctuIbfHpQMPQqJThsPGWpnMBtObJmLRObMolSUuwUHNUqav5QzPSv8ATLtnaWHSFLUtaVryhByEZVI8SVsQKOzvfk8We18OpSAUAFSbaFqPlVoaA9IzK+77sS8QlWVSgySWAFnSXBc3e9uRyi0qCmm7B5O284VLmhu8pkDZQyfGFFh8QzFzduEKRKYhCllSe7CgnU5XJarBaEFJZj4S8V52aZeYCcDLUPBnSc2UgioSaONQ2tmiTZs/ulKWZhmZSFVQCzOnM5q7O7M4Lbm5HnhZVRYLtaQJawZbqQrU6KFw7VrV9Qeccw2Latm9/aDZeGw8zIjvSmjICiyR4QKMKukaksLNDtobIlS5U4pVNKpI8RI8ALpvTUKDbwDueEcFPmJ0xyJLWQBLlKmLCQS6lABq1Jj0nZexpeHT4E1ZirU+zFF2S7hElMxIda81SQVAZiAKUBYaRffiSbx14seqs5c2TZ0ggzv3hFQNwD0eBhMPHlDu/bSLnPZV7T2Ip88k5Tu+0BSUzmWFF1GgZyR7aNCMTA2O2klCXNCaVpCOKXIyYLggJiUpVmSpDjmNQ9ose4ypZAZ/R7kn3oKC2G2n2jmOMvhUGYpN953twP71u0+0U6cClU5gfyI8IP8Ac1+sLuiigw3tbtbv5iZMpQ7uUPGoFwVG9RdOnGsVH4gFkioSD1L1Jf3QmloARN8LaDXfT36wXhcKZwbSl3YfTfeIv2yqVFgjai2s4BJJf6DThEYxiq+Iu9HSCN3SCcP2dpVTaMAfUx2dsxQFGVTXgKXtCrUNgX46Z/Mn0/8AGFHe5mf+1/2worf5BSPTVRwGOqENjpOQdmjhVHIRggEDEgMRCHExgkoVD0qgRU3QXjveqAsIBg0LaKXtRgBMkqUlZlTGZKkhySbJZnrw+lLBMwn3aKDtDjTmCQfh9FEtV+vlxieSlHkaHLPNpO0JiaqUVPVyavapVQh384t9n41YSSpRQne6aG5up7NThwhY3s4ucSUAkuVUBKRV/wAt73Z68IGkJMl0TO7y1S6lpqSwZTDOC1H0JjhyRTj0dkZEuBRMWsKlzpaWAOZVDWmXKxrd93GNNtPayFyJ0sJVMmzUtNUiTOyeFDO6mCKAWs2sAjZ8vDzETUTDLrmYiaE0uSoJYJqKUBcA3Ai+XtKStEoie+TKpycxUASKtRylShQVfVopikmrSJz7Ml2N2sZRMrKpcopC8zMQdb0a4b+mlSX9GwCwpIU7guzPyYvrA+w+z0mRKAQgAK8dWzcCSLjKQGsIZiJJw8wKSCZa/CtIcsXACvl0jpja7JSpssVLaEFNxf7xCucAYiOIAipIKnTmSSTbpcsB10jN7WxAIzKdRNgNwNvL5wXtLFhRYWF+enNq9TASu7X8ThQdqUrfifKH8b0dAtbcmaxyyDeppfgadS/lTSK1GDK1MVOSSK7teW+NNtHZyfiFQkMTxPNm/Zt8Ve0HkyqAOogNq1yWpRqdY5ZQlGzqjJMq0IClhINBQm/F+Po0aXCYfKkACgrbfTfc+sUewcKSok2BqzXzHXe2vCNLJUAW5aevr7pHHklzRUJlSqN8zwq48vOIsUUngb+6V/SH96/z8oFxEyvziMm+kCgXuP6/n94US95wHlChN5BNyTHDHFlogm4oC1flHuHCERyAFYg725Rz8Q11N1ggsOmLArEXevaAcRjEpqpTj0gaftpKWYu9m+5YQraXYUmy2lLCR79mH945ipwu0kzLUL63/TWLOUI0TS4CVzMqCWsCfR4yqsMZk0Ja5bo2V68QatuvGjxqmRzI9Dm9WA6wLs6R/n2qlLu1Ks1f7yfKJZVbSGg6RcyZIQwSBlGVCRy8RL8S3UPAW1tjS8QVBaPEGyrFFppRjq24wepQGTqR5P8AT1iOcfGriEn5h4f8BMrMxE3DrMublNXSoMlMxJZLq46GhZw9L1m0+z5lTTiMIk92FFMyWRbRRQ9SmubyqxjfY7AJnyyhQ/tNCUqahD+2jKS1rkLyr8KhlyqSEssByEkkP4tP7WprCa1VPopGVl92axBMvIXZL5CdUUZvtozaUs5sujX9+xFHsvEyFLTNUlKJoBQ+5yCpI0BJLkbyDxjQEOIfH/Cldiy7M/jsWmUklelBx1T6RmzjTMdSjaydB7uTfk9NZt/ZveIcfEmoPvW/nGSODKA1Teg309H37o6cfYvFBEue4Z3fn5P9YJQQHFDlNBZ+fGAgvu0g/Eov7rAs6eoKcm5vXXr+lIrKX0hVGywXPcaJq2l3pbeaRj9t4/PNYBVEgu35icyr6W9Yt8djCgEmwBV9bfXjFHsyQCTMXZ6O7FZrbc1X48o5c89VRfHDmy+2ZJ7uUBvr9L9H4PBUlTnX21fnAmJxoQrIbADfrUuOVehiXDTnIO9uv63928z6suwlCj8/dfdobiE04Xv5jfp7eK8LMyeEA0CmpYn9N3Axf4xFMo18PT9o58uTSSXs1FTljkF/hU7vflCgeWJqNPipzlgaQMPQR17/AEEUe1Nr+MJCgQaBIqVUd7Xbnrwj3JTUVZwqOzLPFYwJcPX2Pf6GK7F7aQksT4vr7ar6wAueCLg1AZHiOmYncEg1ez10gHuFzEKUmW6lAhJJoA5ylm+LVjEPK2VUEgzHY9RLAgncDUi1Bfh1ivnT1BgEJcuXIdnoN4br5RFsfZEyTOHeEnw0q4IYgjgxY9XeNAgO4KQH0PENq/LlCON9j3RWJUpKhmTW1y4c1fUnXkWjY7EmKUDmoUlmvS0VsrDElym6avuG9hp+0X2Gkd2hkDxFhTezOHuw15CKYouPJObTJxK7xbflTc7/AGflCw7Z1HUuegsLfzFukFIl5EEJvXzIby+0Q4UOo82HIVV5loqIQbRm5Z8kD8o/Q+n0guaS45AdQ/3iq2yk95LXoVZfNSbevlFpNDim8/MgfMRLHe8l/QaXSC0KoOQgbH7MROQAq7Bjr+1Ykkq8I4P6WidAp0EWavhgMxiOzWehLTBUEvlU1jeigzZhpRrRXTNu4rAqadLK5VAGcgDelYBL70l9LRt1M497oe0S8STtDqfspcB2jkYgshbkunKRV0gqI/2vFRtvB90tx+ZzqzHTzfzjWpw6AXCUg72D+cDbQ2amajKbj4TuP2aL43T5Jy56PPdSPKJVClRTdZ70Lb/d4n2rslck+MeE0BFjy48Iqp09WVk036069I65JSRo+yu7QYl0JSAXVdtw/UinOI8ozolioQWOpKj8ZPUkf6RA+IQ02pfIgqNBWtL8W8om7PS3mpsS5OlLg00NeH0jy87tt+jriqQRtVbzluWZRHQUv79IIwC1ZHSCWSct7l26CK9yuYsC5WQOqtBv+tI28jAqlyMifiILnideLBvKOTJNY4pDFJ2V2fXvCdCE+oJ98Yup6vkYkw+GyJATQAAAbgPqbxBipoB+keXlbnO2MgDvuA8x94UTZl/y+kKDtENMN2livCcpatXu3CsZ3G7XP/DDsXGbK7g2IVmFr74uZiQaWZ6tx04W8oqUYhRuQoAmrXe17cqx7edShK30c0Ka4LDByECUEGyWpSh3sbbo7i8alKfCbA25ULX8t3SKSfPNQpSRvO/dXzgHE4opIzHd/YbebnThCqV9B1DpmKKwEqUUkeILFGL8PpvETbM2irMUrU5SUnMxGYKqOSjZqVetYyk/FFU1SVLKU2Sx5a8q9Y2HZzY5xKT3ZDJIClVtW4fnDUwGy2WtMwDLyLD66xoEIAEB7N2emSgJS5bU3PlBS5lgLn376x0roiwbGTKKINqdWr6A+zDcIgpQSzGqRzJ/avAxJiSAEoFdTx3evoDCnp+FA5n35wQFXt6xAskJO5jmBf1+cGS5+ZBO/MfQKiPGynlzVUtR+BBELD/AGuyj6EQnU/2D9E8ubnQpqsoN/qA+hixRc+9Io8AXnLRoCD0SSE+Qy+Y3xc4Y+EHfXziiAQzZrZf7m9D+hgoQBjVMf9ST0Jr8jBybQAjZhZjxbzpDVGre9G98Ikf7Q2YnWMYZMlpWClQBB0IpHnfa7BiTPCUPlKQpjoSTQHd949EIoCffDjVoqe0+GQrDqUtOYoBUki6aXvUbx+8Pjnqwrs8vxgZCmqSRZj8Nr6HM7bxvET9nQAVKLgIQfkX96NEO0UshIszg8wSVVJ308usmBOXDTiN2XjUoSH6GPPnLZP8ALOyqDOyGEzLVMV+Wo4rLm3AV3/XVzFvQbvf1ir2BhBJlBJDFXiPUDd7d4sEM/X96xxZZXKwEszwj35RXY1keI1PoOXGLFa6V9NPf0jK7UxhUpiS1j7934xBR3kNFDv8AETw99IUVznefKORTxxLUjVq+L2NYFxOCTdspJrxa1K84Spv+apL6EtaxY63t0rxghJBoX3l3qK9H98Y+jywWSNHlxerszG1JbsyAogXp0dxUcGMZ7Hyyl0mrA5fzJq7hLgEc43G0MCpfwskBmtmdy4Hh9X6RmNsqEoEAJzsXBdROalrDf87iODxvG6LbJmcfe/7gaxddldvrws9K0lk2UmwUNx9OV4qTIYeIBzoPq0SKlsBSt7/b5ekUZj3/AGXteXiEBcsuCAWsQ4sRvg2Wi6jc+gjxbs32rXhFAgJWkjxJJL03ceMerbN20nFISUOHqoXatnF6g+kNCV9iSjXQbhEZlFZ1ty0pyiLG4nK7VUaJ6lh6wbMOVLAaUECSZOZTmyadf0pFCY/ESGklPBvWsCd3lSANJZ+Q+rwbi1OhXJh1oOrwHMVRXAEej/WAYilrZyLrVl6M36xbyvh4RW9340o3Bz0H3aLFB8MYIHtlTJB4t6g/eD0+cA7YQ8hR/lAV/tqfR4KkrJvGCPWr7+V4RLxFOmUHNvMfaA5200y15VFrV0hXJLsyVk05RYCwevyjL9q9qqSwSsFLHMBroxY2NLcejf4gbQCUoKF5nB8ANKfmLcwK/qMPJxRrm1NqWagavHzEc+WVqkXxw+2SbZmuqgZO5rA5iDF1sbBAyC+t+LEEv5NXhFFiVhbH4n4v8jz8/K32EVOUjMbvXjrW/leObLxDgukXSptwBaJZU2m599qxBOllIselePQ1iDDYwE+I5Xtu9eMcXa4BQVjp7J5exGTmzPEQd45b+kX2NxDhmvX370EZzEoZX6c6NF8MR1wP7wcPWFDO84/9v/lCimo2xrsfh0rLA5VaKDA337oH2SVMtCy6kqqd9AxHT3WFi5hqoB8pcpH5hqB0qOIEUGK28ZeJzSilaVpSFAuzpKg29Kg9m4R786jyeVH5cGh25tQSJBNCs+FCTqreeAuf1jzTGpUfE5KlHMpR1N9aMH3+UWvajaC8ROQhKfhDZUkKq9WIvYHhTcYhl7MCEPMNd27lvf3vjjyTtloxorO90JruGnv3w6lWgB6U5b/Z5QQqWgWBJ/M+gversG+WsQolFRcDz9K++sIMSJR0Bq3pbnprG+7F9r5Uh0TQpINlirB2YgV6jjGGTh6OQSbb/kG4axLL1ffW70taB9mqz3OTtuTMS8uYhRNBVj5HWCk0DR4ng86fhccfKtq3MSK7bYqSpUpKzkSQQGS4cBw5S4rutDqYjh6PZJ4okDUj5ufkYGlpf/Ur0fN8gI8y2Z/FKYhJTNQZiszhT2BbMG1oKF9YPT/EpZCiEpqDkDfD9zzg7IGjPQMOp5qzoPD61/7X6wXm8PQR5fsv+I3comJmJMxZcoL6tZTtR6uHuaWhL/iLOXJMoDIo0z1cJPyO4wNkHRnpcxYKSCRbePdIZhJlBXT5XjxBeMqFEnm9TvHGCkdpMWlBTLmqCGIqBmZmYLIc+b84Gw/jPa8Qg5CEqykg5VbjpePOsRtRaqLWVLByl9GtajkvTnGaT2umzSkTlEpEsS6PpZRJepcvvjqEqX8VRuc5RwYDlX5RDLcuyuONBOJxBJc20er73484BWokkn4aOOHXdv4w/HYkoVaotY8bNvpWK5WKA3v713vp8oEI8FGzRbK2UJraISfERbewp8T18jFpiNrIlju5IytdWrji1TxjKYHaa0MpKxLs75i4rcAV5RYStqYYl1qJJcukEDizt5NVohkxNyuXK9DJolG15oYCYpub6nfe8OO3Jv5sqhS6a8bcHpAU3H4d/D3wezhLfOIZOLl6OX/pH3+W6G8cX/L/AGDdlxK2+4ZUlJHM/XrEM7bEklzIIPBREBpmlTs4pb5dbw5GBWsBIQd7sx3X3Qvign/tgYR/icn/ANr5wog/9MTN3yhRvHD8i7GwBFWD1ir252aTOHeJZEwXaym0PH+r9wTjdod2rKLlydWD7h6CK7ac6YsZUFTqsTQN0oOlbR6/6jLFfFnDjg+ypxE6Wg5gc0wJCc2jncNzFqg05vFPNmrVy336vrTf+1zhthppnVnJOlB568oPTLA8KUpB1JFgQHegPSOK1dlzNytkrUPhUQL6J6m3vVotMLsNTOpgBxHz0pqxEEYvbUqUPiK17hUga+IUHnSKLH7bXNoPCPXk7MOjC0GmwFzjZ0mUGoDuYKVr8QILcmGkAq2yovkSECt6m+809IqpUomw89/15RZSMCrXUA7v384NJGRH4ialrVHuwHLSOyJRKyhIcqyACgdxluaOTvLUi+wWxMzUOlS48iaeUErw0uVicOFj4gov8QGTKS+7w5qh2d6MYnLKukMN252IRIw5m5nUKsbObVdr8GMYhSspUkE76bo9L7cTRMkoSk0WpLKFRcEVvYesYTHYJKCAEkqIJANsyDmIYXdLhuUNGX0xUuLK27MH8vl7vDpM4gUoeW6NHh8NLKQrKEpIcEs9d2pJeCRs1M0eCUpZ/mSnKP8AdQeUB5F6H1MoFElzUjq/6NFrs7CTJhs282p7PrFyjspMHwypaf75j/8AaCOnOIcXsXHJOZISdGQsbmspiDy84V5E+E0MuCfZOEw01RC0pCgosrPlCrahg7vwteJMbslaZhSMxTdJo5S35dFDkXpvgTAdnJmQpWlhuLG+8g8AxrGp2RhFS5KZZl94UOxCkku7iimZj0oOkpXdx5GtIwuJwQUVOolmpRxwIbw6QsL2eM0sgEu/Ia1OjWj0lGwpahmXLGdTE6mlAMzuwD+cGStnoSKDLff7MWTlQjmjDo7BkB1EOOL0a3vdBP8A6NktcktuQeF8rjqY2K5KN7i92G7SIwlLUH196ecJK/Yuxjj2Clqscu403bhxgmR/D+WGzTFHeQWJp1EacHhHFYgRNzaXMgW30VWH7KyJTnLmP9ZKtNxLW4QTMA0gmZNEBzJkR3V9hpsjywojzwobyINFHiAVKKjck/b6xAgsgkkAVdVg1ySd33ipx3aBRWoSwQxIcl/zHT9ftAE8KmkZ1kgWFkilgG0EdrjbuQq/BZYjtLLQ4QO8UN7gcXJqR0isxu2J038zJ0Slxpuud0Ey9nIA00+fOD5WDcUFLWb193gbxj0HVvsoZGy1K014/Jot5GzQGcEkvr04ndB06TLlgGZMCbkBg53MKOeUUuK7RqUrLIGUWdnUbdAIG0p9A4RaHCJlpdZSgX4whtuQlyHWXr9ySGYGj3jPy8CuYXUok6kuo0LX/eLvZ3Z5J+IEjfW9N3P0jSUUvkwq30To7VE0SCOAY04uG9Ig2ptCbMVLKM2dAJId1eIgCjAuac3EaXBdn0S0ZsuS165juAd3vf7xmTgjhcQleIIWCrMGrmOtDZqOniLiFhKDfCMy6xG0jO7vDuELIzpWRoUHKjLppV/ykC8dV2TcjvJxUaGiQliBcN821ih2jt9EyYJiElMxJvoXe4e4Nd0bfs7tsYpKvBlUgVYuGJIDPUOxLH1gZFNK4mBsL2blJLqSpZdxmLgecXolFmAYCgHDpE8rD03acYcnCM5zqLl2LHjujn1lLlhsBGG0U6a6+zBUnAJ3g+tecTnDA3JPlDkZU2T1jRSj2BuyFWzNQSDyHtoUrBZWq/vnEhxW4RGcSeUGX6iC6NqycU09YjVMI0brA/4p/wA3Df0hqlKOvUxCf6l1wMsfsfMmK4CI0qPCI/wxepJ5U9YmSny5vEG2/sakhhzRGRE0ya2oEDTMSNCD5/WNpZrJSmBJoidS3HGApqq1HGKRxgs51hRFSFFdAmJVhDmLWdXqXYNE+G2aTU0HHXkL9TBczEIlk2UpydCfWg9YFmY6YssHAO5yaf1EP/tA6x2XJmoImTJcqqqHzJ/0gffrFZjduzFUlBSRUZ1U/wBoFqa8bRIMAAcxZzSr7t+vm8Ey8KVKGUOatY+gtBWq5YrTKGXsyZMLqVU3JLk9dTFlhNhMzq1oLv5cY0eB7PLX8asopQMT6UjQYHY4RYNxLOeukB5W+hPijNYPs2o3VkFLhJO/UU6xPtbBTpKEmUVKDlJISSoBg1QKWIdgOrPqhhUi7epiaV4agjm3ybR4RTSdzZm39GVwW1ZbjMicFMz5hMerliS7uNAHYO7BjcZsE4pAT3SkJoRMmkJUK1IQkOCz7ncvvjSd+rh718oYucY55ZoRlasPLRmsN/DTDpUCqZMXwcJB8g4HWNFh8JLlJyy0BCRoG5VNyeJhq5x096Qxb73aDL9VZlFk68QRpHU4iloEUk6lvX1MdQlB/r81eWg6RB5ZP7KJIlXjBxPKusQDFTVWQEjiqvkAR6wUiQ+nnE8uULQlSl2a0iuMmadQB1fzDRBJ2EygpSiWIIDkW4vUcNYu8kdyxWGNgeQGEiHdzWCO6h2QCLrBYm4JMABvDXuwJO5m+cGqAiNcsH8yhyMP4khdisnIfQJ91+sQZR79+2i2Xhk6OOsDnBj+b7wrxsOwPnDUgSaisWWKSoIaUBm3qt1N/IGAVylN4il/6RToYsocATBO7EKHdwOPnChqHsw+KvzJfzifD36/SFChZdFkOCmfmP8A5RrMEGFKf/oQoUc+XsSXRZYf4R1+sNzl7mFChMn8KJrsaD8xBMqw5faOQo4ipOR784gminvjChRNioYu3vfD0CvvfChRRBAsSXnMajw0NrjSLuRLFKCw05woUdkBZnFe/SJEiFChl2IyUR1NoUKOqIg8e/KGK+/0hQoozEa4Gyua1hQo55jIUyBXr1MKFEZDolIp1MBTjUwoUNHoC7Bs0KFChrC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4" descr="data:image/jpeg;base64,/9j/4AAQSkZJRgABAQAAAQABAAD/2wCEAAkGBhQSERUUExQWFBUVFxgWGBcYGBgYGBoYHBcaGBgaGhYYHCYeGhojGh0YHy8gIycpLCwsGB4xNTAqNSYrLCkBCQoKDgwOGg8PGiwkHyQsLCwvLCwsLCwsLCwsLCwsLCwsLCwsLCwsLCwsLCwsLCksLCwsLCksLCwsLCwsLCwsLP/AABEIAPIA0QMBIgACEQEDEQH/xAAbAAABBQEBAAAAAAAAAAAAAAAEAAIDBQYBB//EAEMQAAECBAMFBgQEBAQFBQEAAAECEQADITEEEkEFUWFxgQYTIpGh8DKxwdEUQuHxB1JichUjgpIzc6Ky0hZTwsPyJP/EABoBAAMBAQEBAAAAAAAAAAAAAAECAwAEBQb/xAApEQACAgICAgIBAgcAAAAAAAAAAQIRAxIhMRNRIkFhBIEyQnGhweHw/9oADAMBAAIRAxEAPwD1LOd5hZzvMMVDAqsWo57Js53mO5zvPnEYXHQYNAsfnO8w0rO8wgYRgGFnO+HBZ3wyHgRjEgUd8dJO+GiHGMY453wnPGOGM9N28ueFpwqCUhwqeTlSNCUC5N60s8TnJRRWEbKT+JHa2bIVLkyFlBIK5ikmrWSkHTVRZjROhL0uyP4gYiWUlWabLJZQUoqPNKi6hTQ0gfbOBTJmDu196lThctRdJY8Dr/MKi4MDfhHQkyJmVJL91MYEFVKTBRSebGlaxxee6kd0MXFUep7H7TSsQSlClZgHyqDFt43tSLUKO+PKez07uMTLVNUCp2CZfiDEEKJUKEs9EkmPUpcwEAioNo6sWRTRzZoKEuOh+Y744Sd8dEIiKnONc7zCzHeYUcJhgHc3Ewgo74a8KMAdn4mOFZ4xyEYxhZ+JhLmFrxyGzDGNYzvjvMKI3hQKDYSoVhrRKq8caNY1DWjsdaA5+Pb4UlbOC3ChApWx8o1i0GARxorU7eS1UTBzSfQxKjbMs6kdPlA2G1DgmHJEQJxScuarb2P2iTD4lKh4S7XYGNZqJkiOkRWzNupz5JfjNXIsGBLDefTjEE7tDkIKkuk3ABCk11BJBGtxrC7oOjLiMV2nwhVLOHk0ErxGWKZwqovdQOmtG4XG2+03dIaUAqYpKlJd8oALOWG/SkYmVik4kzkKXXIhaicviUTUnMWZPhJZqEgCgbny5E3qv3L44NLZlVIkhEx1EorUK1r8r1jQSpBmy8yQJpdKVEsCDlcuRW7B3N4bLkpxClyJy0lQA7qe7kqKkpTLUR/xHKgyrhjcWpcFMn4TELQXBLODZTMQX3M/itXy48+GUo7RfJ1wy6s1CcMynlpymWoAjwuU5QfBmol7MfOO7O28rDzPEc0pZLggu4ZJIDeEu2ZJ1UbNEmHnoWgKIITUkKuTXwn+ZAct/aNxES4rDJKgpq6tQ0YZgRYhsp3i/wAIjy8WaeHJyhpJTXJrpM0KAKS4OoiR4xnZXaaZU1cqZNQhJAyBSwCpZUQyXO5mA3xs4+lxz3ipHnzjq6GtDSIkaOARWyVDGhND2hARrNqMIhEQ8iGtGsFDAIasRJlhqxBs1A0dh3dwoFjUEkQgI6RHWgBONHRHSIQjBoTxwpBuAYfHGjGGqkp3DyiknzhMxBkISAlKfG3hK1KDgPSgAPPpW+IgdGzUid3ocKL5tx8KUjlRIhJJvoKpFbsfZBKQopSgEPQkkbgXuQDVjeKfbODV+JMuUvInxKUVAKNAnMQSH1YC1KcN0mMFtDaSfx0xD1ypZ21KlqvT4SC3KIZPjVFI8sLn7FSmSpKSSolOZSqUswoA1WprrSnnOO2fNl46YhBciYSDd0n/ADElWhBRlNmj0pE84iTMUFfElaZerDIUyy3xKJFa6zCNIr9mYAfjJJWrOqVJShStCqWpS24tnlV/oIhFFbcfZSL45M4tS11GVCknMMjBmdiCKguHp9ovMDiZeJT3cxSBPlJCXSGGUIchjRhlAYC7lgHZkrAokYZOdLzpsspSkjN3aPhUsg3U5AGrs2pTRbT2YVFMyQ6JqAD4XdTavqrV9YVzjB6sdQc02j0GT2flrkCWoEKqSdQq9i7WtwgHY+yJnezhNSQiWwd6LURQpfTKUnc/MsJ/DvtFNxAmS5qgVy8pDsDlJY0G4t5pgb+IPa5Sl/g5HKcv/wCsNpXxc23xSWKEknJdE47W4oyE/BrxeJVl8QBLMQ3dghKSmo+Kh5r3vHoWxMZi0JShUj/KQnKCxKmDgeILINA3lEf8PtlCXKMz80weFr5U6uNSSf8AbGjCcssqdXiAJINXIbpe/XfFYKkDI+aK/a23ZkpDplhzop2+j6brxmsXttawVInLC1jNkQVBKEChck00rrVrGNnNAKFJBzhQOoJD3Ie14zW1uzObukSmKUgJJJrmJapArRvZgTt9CwpdlTh8BUTFl8tcz1HhBcl3BqN0avZHaSWZQM1YSQSnMqmZmr5EPGL22Zssql5y4UXKSaqte5y2/aDeyYE+b3c4JWk5glwn4k+K7fy5onjbT5KTVqzcytqSVJKhMQQlnOYUez7nMP8Ax0tnCgR823b4EmdnJZQUBKcqmcDMkliSBmBJYOaQ1WCUnKMiihKQkZCCABQMPit8hHTyc7oMXjpaXdQo56C8JE8LDh20LM43iKpGKk94lGuuc5WYEsyrmj9BF1MLCCgEOaFHGjkYAWY60IwhGCcMdEcjsYx0woUJ4xjsPTDIemMEarFJSpKD8SrAAm2paw4mkeR9qcqMbOWosrORXd3eQkdPVt8ep7X2Z30tgwWCClWoYuz8fKgeMJj9nImzjLxLp7wUWXzJnJCEZWFCnxBW4vXeIZFbKQdHNg44JlLmv/wwVNYZmdHLc2jCKrB7WXLSVA5piZigxIDpmJSpKid3hU/BUQ7RQcNh5srOFKmTAhrMA+Yi4IJS3Bh/MIoZ2IJ8kpNKkJACXO6g5sHsI5MUNZOS9/8Af5OjtUzVYfFBRdSu8mKYqVxAYBIulKQ7Dio3USZVTpacoLkKbO12vrvr+5ij2dIKQFKuoUTv3El7fOLDDY0IUSoBaikirXLFxuaurxzzh87uz08UVp0H4yejBT5uJkhLrkp7tJ3rV4l1sEpSCU/mKxUVMZbDo8QQfjWQZqyXWAohw/5VEku1nrW2rm4ReIw48CJagR3ZNBkJY0qQMrniwO+Kn/BPwzFfhzJzUqaFgk6OHc1ZjvLDpjP4UzgUalSNrsbaICUOcrhAfmgihGgI8vKNJhqpIaqSfD8wOBv1jz/Yc/PKS7ZkrMtR0IIDHMA28aX4xrdm4wkIULnwKH9SeO8ho7UzikqLDGSwkHKC6mD61/KOEVOCIGLCU1ADa1IKcyn416NFyucCzpYtwp1FaRWS8J//AEZ+bcApSEs3AwJLkCZkccAQAA5JJ42JbpD+zcvu5yFEfmIO9iGV1qS2tYi2njhKnzJagRkWTTcT4XrqIGxG0nKDLBFczHUvzszjzjm+SZ0fR6kFPY0NY68BbKmOhJ3gK8w59X6kwYTHauTlZDisJLmBpiErFRUOa0objpHMoAbQBhEyYimmCAheFEb847GMGkxwQjCjGEYUdJjgjGHARwwoTxjDkw9EDYzFplS1TFlkpDk8IDw3aCXNl5pSkqeg1ZW4gBxzLCA2Gi5TGb7X7KSsA1HeEJcAlpgB7tVKjVJII/Lui9wE4rlJUq5Azf3Civ8AqBgDF4xK5ysOpsq0sKVC2zAvb6u3GEnVUFHnHaJKp0oThXumTOAZ3smbT+b4TxTuMUezMFnWCQSNOJ+2sbPFJVLWMWlIKFEysRKbw5VEAkg3FuoBsogNx2xxImZk/Apyj+mlQ/BzU6NHJNSjBnZjlG+SmkbMUZmVfMqApfQsKs+mnSLPG7IllSMvhAoWoSAX89HhoxWnn+2sSiYVWDc+e/zEcPybs6XOQThymUkID063NDSzn5wJtnGpVLUFBwASHFlNQ+dPYh003Kj5N9YhkYAz5iJYc51gEDRAqo9APnFIK5Im/bL1HZ4SMLLSR45iCFqo4mK8Y0ahYV/kEc2JtAJIJbJOPi3pmjVm315NGxxkgLSR1HAioPnGJVgFSZi0KByqLjhWlerftHqSi+KOBP2a7KG0Li4uR9rCIJihmP8Ay1n/AKk/aKzZ20z8MwV3684NnTQ6iNJSvUj94N3yAx3a/Z6VYxZI+IJVz/LfkHtpAGJw+UlIukMSa1SxOtWBP/VG62xLBCJiUhSwgEPwqODufWKbB7CUtfiHwocn+tSTmLa/EegiMoySZRSRfbGX/ly/+Un0Sn7wbNxAHv6xVyx3UkAGwKQTyAB9HinxWLJIIVmD6AtS4GnWKKajFbCatvg0s7GNV/t+33iD8cTQs/AxlPxk0uAGFHc7uNb18oi/xaYiigk7qEDm76VMOssWbxs1v4jn5Qox/wDjc7en0+0KN5Ig8cj0MwnhEw14cQcTChrwiYJh7wgYYDDkGAYh2ps4T5K5SvzBuR0MefYLsxNTmyIUVy6TA7EgvQJNxctuIbfHpQMPQqJThsPGWpnMBtObJmLRObMolSUuwUHNUqav5QzPSv8ATLtnaWHSFLUtaVryhByEZVI8SVsQKOzvfk8We18OpSAUAFSbaFqPlVoaA9IzK+77sS8QlWVSgySWAFnSXBc3e9uRyi0qCmm7B5O284VLmhu8pkDZQyfGFFh8QzFzduEKRKYhCllSe7CgnU5XJarBaEFJZj4S8V52aZeYCcDLUPBnSc2UgioSaONQ2tmiTZs/ulKWZhmZSFVQCzOnM5q7O7M4Lbm5HnhZVRYLtaQJawZbqQrU6KFw7VrV9Qeccw2Latm9/aDZeGw8zIjvSmjICiyR4QKMKukaksLNDtobIlS5U4pVNKpI8RI8ALpvTUKDbwDueEcFPmJ0xyJLWQBLlKmLCQS6lABq1Jj0nZexpeHT4E1ZirU+zFF2S7hElMxIda81SQVAZiAKUBYaRffiSbx14seqs5c2TZ0ggzv3hFQNwD0eBhMPHlDu/bSLnPZV7T2Ip88k5Tu+0BSUzmWFF1GgZyR7aNCMTA2O2klCXNCaVpCOKXIyYLggJiUpVmSpDjmNQ9ose4ypZAZ/R7kn3oKC2G2n2jmOMvhUGYpN953twP71u0+0U6cClU5gfyI8IP8Ac1+sLuiigw3tbtbv5iZMpQ7uUPGoFwVG9RdOnGsVH4gFkioSD1L1Jf3QmloARN8LaDXfT36wXhcKZwbSl3YfTfeIv2yqVFgjai2s4BJJf6DThEYxiq+Iu9HSCN3SCcP2dpVTaMAfUx2dsxQFGVTXgKXtCrUNgX46Z/Mn0/8AGFHe5mf+1/2worf5BSPTVRwGOqENjpOQdmjhVHIRggEDEgMRCHExgkoVD0qgRU3QXjveqAsIBg0LaKXtRgBMkqUlZlTGZKkhySbJZnrw+lLBMwn3aKDtDjTmCQfh9FEtV+vlxieSlHkaHLPNpO0JiaqUVPVyavapVQh384t9n41YSSpRQne6aG5up7NThwhY3s4ucSUAkuVUBKRV/wAt73Z68IGkJMl0TO7y1S6lpqSwZTDOC1H0JjhyRTj0dkZEuBRMWsKlzpaWAOZVDWmXKxrd93GNNtPayFyJ0sJVMmzUtNUiTOyeFDO6mCKAWs2sAjZ8vDzETUTDLrmYiaE0uSoJYJqKUBcA3Ai+XtKStEoie+TKpycxUASKtRylShQVfVopikmrSJz7Ml2N2sZRMrKpcopC8zMQdb0a4b+mlSX9GwCwpIU7guzPyYvrA+w+z0mRKAQgAK8dWzcCSLjKQGsIZiJJw8wKSCZa/CtIcsXACvl0jpja7JSpssVLaEFNxf7xCucAYiOIAipIKnTmSSTbpcsB10jN7WxAIzKdRNgNwNvL5wXtLFhRYWF+enNq9TASu7X8ThQdqUrfifKH8b0dAtbcmaxyyDeppfgadS/lTSK1GDK1MVOSSK7teW+NNtHZyfiFQkMTxPNm/Zt8Ve0HkyqAOogNq1yWpRqdY5ZQlGzqjJMq0IClhINBQm/F+Po0aXCYfKkACgrbfTfc+sUewcKSok2BqzXzHXe2vCNLJUAW5aevr7pHHklzRUJlSqN8zwq48vOIsUUngb+6V/SH96/z8oFxEyvziMm+kCgXuP6/n94US95wHlChN5BNyTHDHFlogm4oC1flHuHCERyAFYg725Rz8Q11N1ggsOmLArEXevaAcRjEpqpTj0gaftpKWYu9m+5YQraXYUmy2lLCR79mH945ipwu0kzLUL63/TWLOUI0TS4CVzMqCWsCfR4yqsMZk0Ja5bo2V68QatuvGjxqmRzI9Dm9WA6wLs6R/n2qlLu1Ks1f7yfKJZVbSGg6RcyZIQwSBlGVCRy8RL8S3UPAW1tjS8QVBaPEGyrFFppRjq24wepQGTqR5P8AT1iOcfGriEn5h4f8BMrMxE3DrMublNXSoMlMxJZLq46GhZw9L1m0+z5lTTiMIk92FFMyWRbRRQ9SmubyqxjfY7AJnyyhQ/tNCUqahD+2jKS1rkLyr8KhlyqSEssByEkkP4tP7WprCa1VPopGVl92axBMvIXZL5CdUUZvtozaUs5sujX9+xFHsvEyFLTNUlKJoBQ+5yCpI0BJLkbyDxjQEOIfH/Cldiy7M/jsWmUklelBx1T6RmzjTMdSjaydB7uTfk9NZt/ZveIcfEmoPvW/nGSODKA1Teg309H37o6cfYvFBEue4Z3fn5P9YJQQHFDlNBZ+fGAgvu0g/Eov7rAs6eoKcm5vXXr+lIrKX0hVGywXPcaJq2l3pbeaRj9t4/PNYBVEgu35icyr6W9Yt8djCgEmwBV9bfXjFHsyQCTMXZ6O7FZrbc1X48o5c89VRfHDmy+2ZJ7uUBvr9L9H4PBUlTnX21fnAmJxoQrIbADfrUuOVehiXDTnIO9uv63928z6suwlCj8/dfdobiE04Xv5jfp7eK8LMyeEA0CmpYn9N3Axf4xFMo18PT9o58uTSSXs1FTljkF/hU7vflCgeWJqNPipzlgaQMPQR17/AEEUe1Nr+MJCgQaBIqVUd7Xbnrwj3JTUVZwqOzLPFYwJcPX2Pf6GK7F7aQksT4vr7ar6wAueCLg1AZHiOmYncEg1ez10gHuFzEKUmW6lAhJJoA5ylm+LVjEPK2VUEgzHY9RLAgncDUi1Bfh1ivnT1BgEJcuXIdnoN4br5RFsfZEyTOHeEnw0q4IYgjgxY9XeNAgO4KQH0PENq/LlCON9j3RWJUpKhmTW1y4c1fUnXkWjY7EmKUDmoUlmvS0VsrDElym6avuG9hp+0X2Gkd2hkDxFhTezOHuw15CKYouPJObTJxK7xbflTc7/AGflCw7Z1HUuegsLfzFukFIl5EEJvXzIby+0Q4UOo82HIVV5loqIQbRm5Z8kD8o/Q+n0guaS45AdQ/3iq2yk95LXoVZfNSbevlFpNDim8/MgfMRLHe8l/QaXSC0KoOQgbH7MROQAq7Bjr+1Ykkq8I4P6WidAp0EWavhgMxiOzWehLTBUEvlU1jeigzZhpRrRXTNu4rAqadLK5VAGcgDelYBL70l9LRt1M497oe0S8STtDqfspcB2jkYgshbkunKRV0gqI/2vFRtvB90tx+ZzqzHTzfzjWpw6AXCUg72D+cDbQ2amajKbj4TuP2aL43T5Jy56PPdSPKJVClRTdZ70Lb/d4n2rslck+MeE0BFjy48Iqp09WVk036069I65JSRo+yu7QYl0JSAXVdtw/UinOI8ozolioQWOpKj8ZPUkf6RA+IQ02pfIgqNBWtL8W8om7PS3mpsS5OlLg00NeH0jy87tt+jriqQRtVbzluWZRHQUv79IIwC1ZHSCWSct7l26CK9yuYsC5WQOqtBv+tI28jAqlyMifiILnideLBvKOTJNY4pDFJ2V2fXvCdCE+oJ98Yup6vkYkw+GyJATQAAAbgPqbxBipoB+keXlbnO2MgDvuA8x94UTZl/y+kKDtENMN2livCcpatXu3CsZ3G7XP/DDsXGbK7g2IVmFr74uZiQaWZ6tx04W8oqUYhRuQoAmrXe17cqx7edShK30c0Ka4LDByECUEGyWpSh3sbbo7i8alKfCbA25ULX8t3SKSfPNQpSRvO/dXzgHE4opIzHd/YbebnThCqV9B1DpmKKwEqUUkeILFGL8PpvETbM2irMUrU5SUnMxGYKqOSjZqVetYyk/FFU1SVLKU2Sx5a8q9Y2HZzY5xKT3ZDJIClVtW4fnDUwGy2WtMwDLyLD66xoEIAEB7N2emSgJS5bU3PlBS5lgLn376x0roiwbGTKKINqdWr6A+zDcIgpQSzGqRzJ/avAxJiSAEoFdTx3evoDCnp+FA5n35wQFXt6xAskJO5jmBf1+cGS5+ZBO/MfQKiPGynlzVUtR+BBELD/AGuyj6EQnU/2D9E8ubnQpqsoN/qA+hixRc+9Io8AXnLRoCD0SSE+Qy+Y3xc4Y+EHfXziiAQzZrZf7m9D+hgoQBjVMf9ST0Jr8jBybQAjZhZjxbzpDVGre9G98Ikf7Q2YnWMYZMlpWClQBB0IpHnfa7BiTPCUPlKQpjoSTQHd949EIoCffDjVoqe0+GQrDqUtOYoBUki6aXvUbx+8Pjnqwrs8vxgZCmqSRZj8Nr6HM7bxvET9nQAVKLgIQfkX96NEO0UshIszg8wSVVJ308usmBOXDTiN2XjUoSH6GPPnLZP8ALOyqDOyGEzLVMV+Wo4rLm3AV3/XVzFvQbvf1ir2BhBJlBJDFXiPUDd7d4sEM/X96xxZZXKwEszwj35RXY1keI1PoOXGLFa6V9NPf0jK7UxhUpiS1j7934xBR3kNFDv8AETw99IUVznefKORTxxLUjVq+L2NYFxOCTdspJrxa1K84Spv+apL6EtaxY63t0rxghJBoX3l3qK9H98Y+jywWSNHlxerszG1JbsyAogXp0dxUcGMZ7Hyyl0mrA5fzJq7hLgEc43G0MCpfwskBmtmdy4Hh9X6RmNsqEoEAJzsXBdROalrDf87iODxvG6LbJmcfe/7gaxddldvrws9K0lk2UmwUNx9OV4qTIYeIBzoPq0SKlsBSt7/b5ekUZj3/AGXteXiEBcsuCAWsQ4sRvg2Wi6jc+gjxbs32rXhFAgJWkjxJJL03ceMerbN20nFISUOHqoXatnF6g+kNCV9iSjXQbhEZlFZ1ty0pyiLG4nK7VUaJ6lh6wbMOVLAaUECSZOZTmyadf0pFCY/ESGklPBvWsCd3lSANJZ+Q+rwbi1OhXJh1oOrwHMVRXAEej/WAYilrZyLrVl6M36xbyvh4RW9340o3Bz0H3aLFB8MYIHtlTJB4t6g/eD0+cA7YQ8hR/lAV/tqfR4KkrJvGCPWr7+V4RLxFOmUHNvMfaA5200y15VFrV0hXJLsyVk05RYCwevyjL9q9qqSwSsFLHMBroxY2NLcejf4gbQCUoKF5nB8ANKfmLcwK/qMPJxRrm1NqWagavHzEc+WVqkXxw+2SbZmuqgZO5rA5iDF1sbBAyC+t+LEEv5NXhFFiVhbH4n4v8jz8/K32EVOUjMbvXjrW/leObLxDgukXSptwBaJZU2m599qxBOllIselePQ1iDDYwE+I5Xtu9eMcXa4BQVjp7J5exGTmzPEQd45b+kX2NxDhmvX370EZzEoZX6c6NF8MR1wP7wcPWFDO84/9v/lCimo2xrsfh0rLA5VaKDA337oH2SVMtCy6kqqd9AxHT3WFi5hqoB8pcpH5hqB0qOIEUGK28ZeJzSilaVpSFAuzpKg29Kg9m4R786jyeVH5cGh25tQSJBNCs+FCTqreeAuf1jzTGpUfE5KlHMpR1N9aMH3+UWvajaC8ROQhKfhDZUkKq9WIvYHhTcYhl7MCEPMNd27lvf3vjjyTtloxorO90JruGnv3w6lWgB6U5b/Z5QQqWgWBJ/M+gversG+WsQolFRcDz9K++sIMSJR0Bq3pbnprG+7F9r5Uh0TQpINlirB2YgV6jjGGTh6OQSbb/kG4axLL1ffW70taB9mqz3OTtuTMS8uYhRNBVj5HWCk0DR4ng86fhccfKtq3MSK7bYqSpUpKzkSQQGS4cBw5S4rutDqYjh6PZJ4okDUj5ufkYGlpf/Ur0fN8gI8y2Z/FKYhJTNQZiszhT2BbMG1oKF9YPT/EpZCiEpqDkDfD9zzg7IGjPQMOp5qzoPD61/7X6wXm8PQR5fsv+I3comJmJMxZcoL6tZTtR6uHuaWhL/iLOXJMoDIo0z1cJPyO4wNkHRnpcxYKSCRbePdIZhJlBXT5XjxBeMqFEnm9TvHGCkdpMWlBTLmqCGIqBmZmYLIc+b84Gw/jPa8Qg5CEqykg5VbjpePOsRtRaqLWVLByl9GtajkvTnGaT2umzSkTlEpEsS6PpZRJepcvvjqEqX8VRuc5RwYDlX5RDLcuyuONBOJxBJc20er73484BWokkn4aOOHXdv4w/HYkoVaotY8bNvpWK5WKA3v713vp8oEI8FGzRbK2UJraISfERbewp8T18jFpiNrIlju5IytdWrji1TxjKYHaa0MpKxLs75i4rcAV5RYStqYYl1qJJcukEDizt5NVohkxNyuXK9DJolG15oYCYpub6nfe8OO3Jv5sqhS6a8bcHpAU3H4d/D3wezhLfOIZOLl6OX/pH3+W6G8cX/L/AGDdlxK2+4ZUlJHM/XrEM7bEklzIIPBREBpmlTs4pb5dbw5GBWsBIQd7sx3X3Qvign/tgYR/icn/ANr5wog/9MTN3yhRvHD8i7GwBFWD1ir252aTOHeJZEwXaym0PH+r9wTjdod2rKLlydWD7h6CK7ac6YsZUFTqsTQN0oOlbR6/6jLFfFnDjg+ypxE6Wg5gc0wJCc2jncNzFqg05vFPNmrVy336vrTf+1zhthppnVnJOlB568oPTLA8KUpB1JFgQHegPSOK1dlzNytkrUPhUQL6J6m3vVotMLsNTOpgBxHz0pqxEEYvbUqUPiK17hUga+IUHnSKLH7bXNoPCPXk7MOjC0GmwFzjZ0mUGoDuYKVr8QILcmGkAq2yovkSECt6m+809IqpUomw89/15RZSMCrXUA7v384NJGRH4ialrVHuwHLSOyJRKyhIcqyACgdxluaOTvLUi+wWxMzUOlS48iaeUErw0uVicOFj4gov8QGTKS+7w5qh2d6MYnLKukMN252IRIw5m5nUKsbObVdr8GMYhSspUkE76bo9L7cTRMkoSk0WpLKFRcEVvYesYTHYJKCAEkqIJANsyDmIYXdLhuUNGX0xUuLK27MH8vl7vDpM4gUoeW6NHh8NLKQrKEpIcEs9d2pJeCRs1M0eCUpZ/mSnKP8AdQeUB5F6H1MoFElzUjq/6NFrs7CTJhs282p7PrFyjspMHwypaf75j/8AaCOnOIcXsXHJOZISdGQsbmspiDy84V5E+E0MuCfZOEw01RC0pCgosrPlCrahg7vwteJMbslaZhSMxTdJo5S35dFDkXpvgTAdnJmQpWlhuLG+8g8AxrGp2RhFS5KZZl94UOxCkku7iimZj0oOkpXdx5GtIwuJwQUVOolmpRxwIbw6QsL2eM0sgEu/Ia1OjWj0lGwpahmXLGdTE6mlAMzuwD+cGStnoSKDLff7MWTlQjmjDo7BkB1EOOL0a3vdBP8A6NktcktuQeF8rjqY2K5KN7i92G7SIwlLUH196ecJK/Yuxjj2Clqscu403bhxgmR/D+WGzTFHeQWJp1EacHhHFYgRNzaXMgW30VWH7KyJTnLmP9ZKtNxLW4QTMA0gmZNEBzJkR3V9hpsjywojzwobyINFHiAVKKjck/b6xAgsgkkAVdVg1ySd33ipx3aBRWoSwQxIcl/zHT9ftAE8KmkZ1kgWFkilgG0EdrjbuQq/BZYjtLLQ4QO8UN7gcXJqR0isxu2J038zJ0Slxpuud0Ey9nIA00+fOD5WDcUFLWb193gbxj0HVvsoZGy1K014/Jot5GzQGcEkvr04ndB06TLlgGZMCbkBg53MKOeUUuK7RqUrLIGUWdnUbdAIG0p9A4RaHCJlpdZSgX4whtuQlyHWXr9ySGYGj3jPy8CuYXUok6kuo0LX/eLvZ3Z5J+IEjfW9N3P0jSUUvkwq30To7VE0SCOAY04uG9Ig2ptCbMVLKM2dAJId1eIgCjAuac3EaXBdn0S0ZsuS165juAd3vf7xmTgjhcQleIIWCrMGrmOtDZqOniLiFhKDfCMy6xG0jO7vDuELIzpWRoUHKjLppV/ykC8dV2TcjvJxUaGiQliBcN821ih2jt9EyYJiElMxJvoXe4e4Nd0bfs7tsYpKvBlUgVYuGJIDPUOxLH1gZFNK4mBsL2blJLqSpZdxmLgecXolFmAYCgHDpE8rD03acYcnCM5zqLl2LHjujn1lLlhsBGG0U6a6+zBUnAJ3g+tecTnDA3JPlDkZU2T1jRSj2BuyFWzNQSDyHtoUrBZWq/vnEhxW4RGcSeUGX6iC6NqycU09YjVMI0brA/4p/wA3Df0hqlKOvUxCf6l1wMsfsfMmK4CI0qPCI/wxepJ5U9YmSny5vEG2/sakhhzRGRE0ya2oEDTMSNCD5/WNpZrJSmBJoidS3HGApqq1HGKRxgs51hRFSFFdAmJVhDmLWdXqXYNE+G2aTU0HHXkL9TBczEIlk2UpydCfWg9YFmY6YssHAO5yaf1EP/tA6x2XJmoImTJcqqqHzJ/0gffrFZjduzFUlBSRUZ1U/wBoFqa8bRIMAAcxZzSr7t+vm8Ey8KVKGUOatY+gtBWq5YrTKGXsyZMLqVU3JLk9dTFlhNhMzq1oLv5cY0eB7PLX8asopQMT6UjQYHY4RYNxLOeukB5W+hPijNYPs2o3VkFLhJO/UU6xPtbBTpKEmUVKDlJISSoBg1QKWIdgOrPqhhUi7epiaV4agjm3ybR4RTSdzZm39GVwW1ZbjMicFMz5hMerliS7uNAHYO7BjcZsE4pAT3SkJoRMmkJUK1IQkOCz7ncvvjSd+rh718oYucY55ZoRlasPLRmsN/DTDpUCqZMXwcJB8g4HWNFh8JLlJyy0BCRoG5VNyeJhq5x096Qxb73aDL9VZlFk68QRpHU4iloEUk6lvX1MdQlB/r81eWg6RB5ZP7KJIlXjBxPKusQDFTVWQEjiqvkAR6wUiQ+nnE8uULQlSl2a0iuMmadQB1fzDRBJ2EygpSiWIIDkW4vUcNYu8kdyxWGNgeQGEiHdzWCO6h2QCLrBYm4JMABvDXuwJO5m+cGqAiNcsH8yhyMP4khdisnIfQJ91+sQZR79+2i2Xhk6OOsDnBj+b7wrxsOwPnDUgSaisWWKSoIaUBm3qt1N/IGAVylN4il/6RToYsocATBO7EKHdwOPnChqHsw+KvzJfzifD36/SFChZdFkOCmfmP8A5RrMEGFKf/oQoUc+XsSXRZYf4R1+sNzl7mFChMn8KJrsaD8xBMqw5faOQo4ipOR784gminvjChRNioYu3vfD0CvvfChRRBAsSXnMajw0NrjSLuRLFKCw05woUdkBZnFe/SJEiFChl2IyUR1NoUKOqIg8e/KGK+/0hQoozEa4Gyua1hQo55jIUyBXr1MKFEZDolIp1MBTjUwoUNHoC7Bs0KFChrC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892" y="1196752"/>
            <a:ext cx="3728051" cy="4316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80612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down)">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620688"/>
            <a:ext cx="7312658" cy="1080120"/>
          </a:xfrm>
        </p:spPr>
        <p:txBody>
          <a:bodyPr/>
          <a:lstStyle/>
          <a:p>
            <a:pPr algn="ctr"/>
            <a:r>
              <a:rPr lang="el-GR" b="1" i="1" dirty="0" smtClean="0">
                <a:effectLst>
                  <a:outerShdw blurRad="38100" dist="38100" dir="2700000" algn="tl">
                    <a:srgbClr val="000000">
                      <a:alpha val="43137"/>
                    </a:srgbClr>
                  </a:outerShdw>
                </a:effectLst>
              </a:rPr>
              <a:t>Λάμπρος </a:t>
            </a:r>
            <a:r>
              <a:rPr lang="el-GR" b="1" i="1" dirty="0" smtClean="0">
                <a:effectLst>
                  <a:outerShdw blurRad="38100" dist="38100" dir="2700000" algn="tl">
                    <a:srgbClr val="000000">
                      <a:alpha val="43137"/>
                    </a:srgbClr>
                  </a:outerShdw>
                </a:effectLst>
              </a:rPr>
              <a:t>Τ</a:t>
            </a:r>
            <a:r>
              <a:rPr lang="el-GR" b="1" i="1" dirty="0" smtClean="0">
                <a:effectLst>
                  <a:outerShdw blurRad="38100" dist="38100" dir="2700000" algn="tl">
                    <a:srgbClr val="000000">
                      <a:alpha val="43137"/>
                    </a:srgbClr>
                  </a:outerShdw>
                </a:effectLst>
              </a:rPr>
              <a:t>ζαβ</a:t>
            </a:r>
            <a:r>
              <a:rPr lang="el-GR" b="1" i="1" dirty="0" smtClean="0">
                <a:effectLst>
                  <a:outerShdw blurRad="38100" dist="38100" dir="2700000" algn="tl">
                    <a:srgbClr val="000000">
                      <a:alpha val="43137"/>
                    </a:srgbClr>
                  </a:outerShdw>
                </a:effectLst>
              </a:rPr>
              <a:t>έ</a:t>
            </a:r>
            <a:r>
              <a:rPr lang="el-GR" b="1" i="1" dirty="0" smtClean="0">
                <a:effectLst>
                  <a:outerShdw blurRad="38100" dist="38100" dir="2700000" algn="tl">
                    <a:srgbClr val="000000">
                      <a:alpha val="43137"/>
                    </a:srgbClr>
                  </a:outerShdw>
                </a:effectLst>
              </a:rPr>
              <a:t>λας</a:t>
            </a:r>
            <a:endParaRPr lang="el-GR" b="1" i="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611560" y="1988840"/>
            <a:ext cx="4686397" cy="4032448"/>
          </a:xfrm>
        </p:spPr>
        <p:txBody>
          <a:bodyPr>
            <a:normAutofit fontScale="85000" lnSpcReduction="10000"/>
          </a:bodyPr>
          <a:lstStyle/>
          <a:p>
            <a:pPr marL="68580" indent="0">
              <a:buNone/>
            </a:pPr>
            <a:r>
              <a:rPr lang="el-GR" dirty="0"/>
              <a:t>Ο Λάμπρος Τζαβέλας </a:t>
            </a:r>
            <a:r>
              <a:rPr lang="el-GR" dirty="0" smtClean="0"/>
              <a:t> γεννήθηκε στο Σούλι  το 1745 . Υπήρξε </a:t>
            </a:r>
            <a:r>
              <a:rPr lang="el-GR" dirty="0"/>
              <a:t>αρχηγός της φάρας </a:t>
            </a:r>
            <a:r>
              <a:rPr lang="el-GR" dirty="0" smtClean="0"/>
              <a:t> </a:t>
            </a:r>
            <a:r>
              <a:rPr lang="el-GR" dirty="0"/>
              <a:t>των </a:t>
            </a:r>
            <a:r>
              <a:rPr lang="el-GR" dirty="0" err="1"/>
              <a:t>Τζαβελαίων</a:t>
            </a:r>
            <a:r>
              <a:rPr lang="el-GR" dirty="0"/>
              <a:t>, Ελληνικής οικογένειας από το Σούλι του νομού Θεσπρωτίας. Η δράση του μαρτυρείται από το 1789. Σε έγγραφο που υπάρχει από εκείνη την εποχή, φαίνεται πως ο Τζαβέλας δίνει την υπόσχεση να επιτεθεί στους Τούρκους και τους </a:t>
            </a:r>
            <a:r>
              <a:rPr lang="el-GR" dirty="0" err="1"/>
              <a:t>Τουρκαλβανούς</a:t>
            </a:r>
            <a:r>
              <a:rPr lang="el-GR" dirty="0"/>
              <a:t> της </a:t>
            </a:r>
            <a:r>
              <a:rPr lang="el-GR" dirty="0" smtClean="0"/>
              <a:t>Στερεάς </a:t>
            </a:r>
            <a:r>
              <a:rPr lang="el-GR" dirty="0"/>
              <a:t>Ελλάδας. Ανάλογη υπόσχεση δίνουν κι οι Νικόλαος Ζέρβας και Γεώργιος Μπότσαρης.</a:t>
            </a:r>
          </a:p>
          <a:p>
            <a:endParaRPr lang="el-GR" dirty="0"/>
          </a:p>
          <a:p>
            <a:endParaRPr lang="el-G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3" y="2060848"/>
            <a:ext cx="2971674"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54685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wipe(down)">
                                      <p:cBhvr>
                                        <p:cTn id="15" dur="580">
                                          <p:stCondLst>
                                            <p:cond delay="0"/>
                                          </p:stCondLst>
                                        </p:cTn>
                                        <p:tgtEl>
                                          <p:spTgt spid="4098"/>
                                        </p:tgtEl>
                                      </p:cBhvr>
                                    </p:animEffect>
                                    <p:anim calcmode="lin" valueType="num">
                                      <p:cBhvr>
                                        <p:cTn id="16"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1" dur="26">
                                          <p:stCondLst>
                                            <p:cond delay="650"/>
                                          </p:stCondLst>
                                        </p:cTn>
                                        <p:tgtEl>
                                          <p:spTgt spid="4098"/>
                                        </p:tgtEl>
                                      </p:cBhvr>
                                      <p:to x="100000" y="60000"/>
                                    </p:animScale>
                                    <p:animScale>
                                      <p:cBhvr>
                                        <p:cTn id="22" dur="166" decel="50000">
                                          <p:stCondLst>
                                            <p:cond delay="676"/>
                                          </p:stCondLst>
                                        </p:cTn>
                                        <p:tgtEl>
                                          <p:spTgt spid="4098"/>
                                        </p:tgtEl>
                                      </p:cBhvr>
                                      <p:to x="100000" y="100000"/>
                                    </p:animScale>
                                    <p:animScale>
                                      <p:cBhvr>
                                        <p:cTn id="23" dur="26">
                                          <p:stCondLst>
                                            <p:cond delay="1312"/>
                                          </p:stCondLst>
                                        </p:cTn>
                                        <p:tgtEl>
                                          <p:spTgt spid="4098"/>
                                        </p:tgtEl>
                                      </p:cBhvr>
                                      <p:to x="100000" y="80000"/>
                                    </p:animScale>
                                    <p:animScale>
                                      <p:cBhvr>
                                        <p:cTn id="24" dur="166" decel="50000">
                                          <p:stCondLst>
                                            <p:cond delay="1338"/>
                                          </p:stCondLst>
                                        </p:cTn>
                                        <p:tgtEl>
                                          <p:spTgt spid="4098"/>
                                        </p:tgtEl>
                                      </p:cBhvr>
                                      <p:to x="100000" y="100000"/>
                                    </p:animScale>
                                    <p:animScale>
                                      <p:cBhvr>
                                        <p:cTn id="25" dur="26">
                                          <p:stCondLst>
                                            <p:cond delay="1642"/>
                                          </p:stCondLst>
                                        </p:cTn>
                                        <p:tgtEl>
                                          <p:spTgt spid="4098"/>
                                        </p:tgtEl>
                                      </p:cBhvr>
                                      <p:to x="100000" y="90000"/>
                                    </p:animScale>
                                    <p:animScale>
                                      <p:cBhvr>
                                        <p:cTn id="26" dur="166" decel="50000">
                                          <p:stCondLst>
                                            <p:cond delay="1668"/>
                                          </p:stCondLst>
                                        </p:cTn>
                                        <p:tgtEl>
                                          <p:spTgt spid="4098"/>
                                        </p:tgtEl>
                                      </p:cBhvr>
                                      <p:to x="100000" y="100000"/>
                                    </p:animScale>
                                    <p:animScale>
                                      <p:cBhvr>
                                        <p:cTn id="27" dur="26">
                                          <p:stCondLst>
                                            <p:cond delay="1808"/>
                                          </p:stCondLst>
                                        </p:cTn>
                                        <p:tgtEl>
                                          <p:spTgt spid="4098"/>
                                        </p:tgtEl>
                                      </p:cBhvr>
                                      <p:to x="100000" y="95000"/>
                                    </p:animScale>
                                    <p:animScale>
                                      <p:cBhvr>
                                        <p:cTn id="28" dur="166" decel="50000">
                                          <p:stCondLst>
                                            <p:cond delay="1834"/>
                                          </p:stCondLst>
                                        </p:cTn>
                                        <p:tgtEl>
                                          <p:spTgt spid="409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548680"/>
            <a:ext cx="7416942" cy="1033184"/>
          </a:xfrm>
        </p:spPr>
        <p:txBody>
          <a:bodyPr>
            <a:noAutofit/>
          </a:bodyPr>
          <a:lstStyle/>
          <a:p>
            <a:r>
              <a:rPr lang="el-GR" sz="3200" b="1" i="1" dirty="0" smtClean="0">
                <a:effectLst>
                  <a:outerShdw blurRad="38100" dist="38100" dir="2700000" algn="tl">
                    <a:srgbClr val="000000">
                      <a:alpha val="43137"/>
                    </a:srgbClr>
                  </a:outerShdw>
                </a:effectLst>
              </a:rPr>
              <a:t>Τέλος του </a:t>
            </a:r>
            <a:r>
              <a:rPr lang="el-GR" sz="3200" b="1" i="1" dirty="0" err="1" smtClean="0">
                <a:effectLst>
                  <a:outerShdw blurRad="38100" dist="38100" dir="2700000" algn="tl">
                    <a:srgbClr val="000000">
                      <a:alpha val="43137"/>
                    </a:srgbClr>
                  </a:outerShdw>
                </a:effectLst>
              </a:rPr>
              <a:t>Ρωσοτουρκικού</a:t>
            </a:r>
            <a:r>
              <a:rPr lang="el-GR" sz="3200" b="1" i="1" dirty="0" smtClean="0">
                <a:effectLst>
                  <a:outerShdw blurRad="38100" dist="38100" dir="2700000" algn="tl">
                    <a:srgbClr val="000000">
                      <a:alpha val="43137"/>
                    </a:srgbClr>
                  </a:outerShdw>
                </a:effectLst>
              </a:rPr>
              <a:t> Πολέμου</a:t>
            </a:r>
            <a:endParaRPr lang="el-GR" sz="3200" b="1" i="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683568" y="2251644"/>
            <a:ext cx="7776864" cy="4057676"/>
          </a:xfrm>
        </p:spPr>
        <p:txBody>
          <a:bodyPr>
            <a:normAutofit fontScale="47500" lnSpcReduction="20000"/>
          </a:bodyPr>
          <a:lstStyle/>
          <a:p>
            <a:pPr marL="68580" indent="0">
              <a:buNone/>
            </a:pPr>
            <a:r>
              <a:rPr lang="el-GR" sz="4200" dirty="0"/>
              <a:t>Μετά το τέλος του </a:t>
            </a:r>
            <a:r>
              <a:rPr lang="el-GR" sz="4200" dirty="0" err="1"/>
              <a:t>Ρωσοτουρκικού</a:t>
            </a:r>
            <a:r>
              <a:rPr lang="el-GR" sz="4200" dirty="0"/>
              <a:t> Πολέμου το 1792, ο Αλή Πασάς, με σχέδιο την εδραίωση της κυριαρχίας του στην ηπειρωτική Ελλάδα αλλά και τη Βαλκανική, στράφηκε εναντίον των κλεφτών και των αρματολών. Μακρόχρονες προσπάθειες έκανε δε, μέχρι να καθυποτάξει τους Σουλιώτες. Αποπειράθηκε να το επιτύχει με δόλο. Μετά τον Ιανουάριο του 1792, ζήτησε την βοήθειά τους με την πρόφαση να καθαρίσει το </a:t>
            </a:r>
            <a:r>
              <a:rPr lang="el-GR" sz="4200" dirty="0" err="1"/>
              <a:t>Δέλβινο</a:t>
            </a:r>
            <a:r>
              <a:rPr lang="el-GR" sz="4200" dirty="0"/>
              <a:t> και το Αργυρόκαστρο από τους </a:t>
            </a:r>
            <a:r>
              <a:rPr lang="el-GR" sz="4200" dirty="0" err="1"/>
              <a:t>ατάκτους</a:t>
            </a:r>
            <a:r>
              <a:rPr lang="el-GR" sz="4200" dirty="0"/>
              <a:t>. Ο Λάμπρος Τζαβέλας, ο γιος του Φώτος κι άλλοι 70 Σουλιώτες στάλθηκαν. Μόλις κατέφθασαν, ο </a:t>
            </a:r>
            <a:r>
              <a:rPr lang="el-GR" sz="4200" dirty="0" smtClean="0"/>
              <a:t>Αλή </a:t>
            </a:r>
            <a:r>
              <a:rPr lang="el-GR" sz="4200" dirty="0"/>
              <a:t>Πασάς τους συνέλαβε κι απείλησε ότι θα εκτελέσει τον Φώτο, εκτός εάν γυρνούσε στο Σούλι κι έπειθαν τους κατοίκους να φύγουν. Ο Λάμπρος γυρνώντας στην πατρίδα του, αποφάσισε μαζί με τους υπόλοιπους Έλληνες να μην παραδοθούν. </a:t>
            </a:r>
          </a:p>
          <a:p>
            <a:endParaRPr lang="el-GR" sz="4200" dirty="0"/>
          </a:p>
          <a:p>
            <a:endParaRPr lang="el-GR" dirty="0"/>
          </a:p>
        </p:txBody>
      </p:sp>
    </p:spTree>
    <p:extLst>
      <p:ext uri="{BB962C8B-B14F-4D97-AF65-F5344CB8AC3E}">
        <p14:creationId xmlns:p14="http://schemas.microsoft.com/office/powerpoint/2010/main" val="18122563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548680"/>
            <a:ext cx="7024744" cy="1143000"/>
          </a:xfrm>
        </p:spPr>
        <p:txBody>
          <a:bodyPr>
            <a:normAutofit fontScale="90000"/>
          </a:bodyPr>
          <a:lstStyle/>
          <a:p>
            <a:r>
              <a:rPr lang="el-GR" b="1" i="1" dirty="0" smtClean="0">
                <a:effectLst>
                  <a:outerShdw blurRad="38100" dist="38100" dir="2700000" algn="tl">
                    <a:srgbClr val="000000">
                      <a:alpha val="43137"/>
                    </a:srgbClr>
                  </a:outerShdw>
                </a:effectLst>
              </a:rPr>
              <a:t>Γράμμα προς τον </a:t>
            </a:r>
            <a:r>
              <a:rPr lang="el-GR" b="1" i="1" dirty="0">
                <a:effectLst>
                  <a:outerShdw blurRad="38100" dist="38100" dir="2700000" algn="tl">
                    <a:srgbClr val="000000">
                      <a:alpha val="43137"/>
                    </a:srgbClr>
                  </a:outerShdw>
                </a:effectLst>
              </a:rPr>
              <a:t>Α</a:t>
            </a:r>
            <a:r>
              <a:rPr lang="el-GR" b="1" i="1" dirty="0" smtClean="0">
                <a:effectLst>
                  <a:outerShdw blurRad="38100" dist="38100" dir="2700000" algn="tl">
                    <a:srgbClr val="000000">
                      <a:alpha val="43137"/>
                    </a:srgbClr>
                  </a:outerShdw>
                </a:effectLst>
              </a:rPr>
              <a:t>λή </a:t>
            </a:r>
            <a:r>
              <a:rPr lang="el-GR" b="1" i="1" dirty="0">
                <a:effectLst>
                  <a:outerShdw blurRad="38100" dist="38100" dir="2700000" algn="tl">
                    <a:srgbClr val="000000">
                      <a:alpha val="43137"/>
                    </a:srgbClr>
                  </a:outerShdw>
                </a:effectLst>
              </a:rPr>
              <a:t>Π</a:t>
            </a:r>
            <a:r>
              <a:rPr lang="el-GR" b="1" i="1" dirty="0" smtClean="0">
                <a:effectLst>
                  <a:outerShdw blurRad="38100" dist="38100" dir="2700000" algn="tl">
                    <a:srgbClr val="000000">
                      <a:alpha val="43137"/>
                    </a:srgbClr>
                  </a:outerShdw>
                </a:effectLst>
              </a:rPr>
              <a:t>ασά </a:t>
            </a:r>
            <a:endParaRPr lang="el-GR" b="1" i="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1043493" y="2204864"/>
            <a:ext cx="3744532" cy="3627765"/>
          </a:xfrm>
        </p:spPr>
        <p:txBody>
          <a:bodyPr>
            <a:normAutofit lnSpcReduction="10000"/>
          </a:bodyPr>
          <a:lstStyle/>
          <a:p>
            <a:pPr marL="68580" indent="0">
              <a:buNone/>
            </a:pPr>
            <a:r>
              <a:rPr lang="el-GR" dirty="0" smtClean="0"/>
              <a:t>"Αλή </a:t>
            </a:r>
            <a:r>
              <a:rPr lang="el-GR" dirty="0"/>
              <a:t>Πασά, χαίρομαι όπου </a:t>
            </a:r>
            <a:r>
              <a:rPr lang="el-GR" dirty="0" err="1"/>
              <a:t>εγέλασα</a:t>
            </a:r>
            <a:r>
              <a:rPr lang="el-GR" dirty="0"/>
              <a:t> ένα </a:t>
            </a:r>
            <a:r>
              <a:rPr lang="el-GR" dirty="0" err="1"/>
              <a:t>δόλιον</a:t>
            </a:r>
            <a:r>
              <a:rPr lang="el-GR" dirty="0"/>
              <a:t>. Είμαι εδώ να </a:t>
            </a:r>
            <a:r>
              <a:rPr lang="el-GR" dirty="0" err="1"/>
              <a:t>διαφεντεύσω</a:t>
            </a:r>
            <a:r>
              <a:rPr lang="el-GR" dirty="0"/>
              <a:t> την πατρίδα μου εναντίον εις ένα </a:t>
            </a:r>
            <a:r>
              <a:rPr lang="el-GR" dirty="0" err="1"/>
              <a:t>κλέπτην</a:t>
            </a:r>
            <a:r>
              <a:rPr lang="el-GR" dirty="0"/>
              <a:t>. Ο υιός μου θέλει αποθάνει, εγώ όμως </a:t>
            </a:r>
            <a:r>
              <a:rPr lang="el-GR" dirty="0" err="1"/>
              <a:t>απελπίστως</a:t>
            </a:r>
            <a:r>
              <a:rPr lang="el-GR" dirty="0"/>
              <a:t> θέλω τον </a:t>
            </a:r>
            <a:r>
              <a:rPr lang="el-GR" dirty="0" err="1"/>
              <a:t>εκδικήσει</a:t>
            </a:r>
            <a:r>
              <a:rPr lang="el-GR" dirty="0"/>
              <a:t> πριν αποθάνω."</a:t>
            </a:r>
          </a:p>
          <a:p>
            <a:endParaRPr lang="el-GR" dirty="0"/>
          </a:p>
          <a:p>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197" y="2348880"/>
            <a:ext cx="2520280" cy="351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39318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wipe(down)">
                                      <p:cBhvr>
                                        <p:cTn id="18" dur="580">
                                          <p:stCondLst>
                                            <p:cond delay="0"/>
                                          </p:stCondLst>
                                        </p:cTn>
                                        <p:tgtEl>
                                          <p:spTgt spid="2050"/>
                                        </p:tgtEl>
                                      </p:cBhvr>
                                    </p:animEffect>
                                    <p:anim calcmode="lin" valueType="num">
                                      <p:cBhvr>
                                        <p:cTn id="19"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4" dur="26">
                                          <p:stCondLst>
                                            <p:cond delay="650"/>
                                          </p:stCondLst>
                                        </p:cTn>
                                        <p:tgtEl>
                                          <p:spTgt spid="2050"/>
                                        </p:tgtEl>
                                      </p:cBhvr>
                                      <p:to x="100000" y="60000"/>
                                    </p:animScale>
                                    <p:animScale>
                                      <p:cBhvr>
                                        <p:cTn id="25" dur="166" decel="50000">
                                          <p:stCondLst>
                                            <p:cond delay="676"/>
                                          </p:stCondLst>
                                        </p:cTn>
                                        <p:tgtEl>
                                          <p:spTgt spid="2050"/>
                                        </p:tgtEl>
                                      </p:cBhvr>
                                      <p:to x="100000" y="100000"/>
                                    </p:animScale>
                                    <p:animScale>
                                      <p:cBhvr>
                                        <p:cTn id="26" dur="26">
                                          <p:stCondLst>
                                            <p:cond delay="1312"/>
                                          </p:stCondLst>
                                        </p:cTn>
                                        <p:tgtEl>
                                          <p:spTgt spid="2050"/>
                                        </p:tgtEl>
                                      </p:cBhvr>
                                      <p:to x="100000" y="80000"/>
                                    </p:animScale>
                                    <p:animScale>
                                      <p:cBhvr>
                                        <p:cTn id="27" dur="166" decel="50000">
                                          <p:stCondLst>
                                            <p:cond delay="1338"/>
                                          </p:stCondLst>
                                        </p:cTn>
                                        <p:tgtEl>
                                          <p:spTgt spid="2050"/>
                                        </p:tgtEl>
                                      </p:cBhvr>
                                      <p:to x="100000" y="100000"/>
                                    </p:animScale>
                                    <p:animScale>
                                      <p:cBhvr>
                                        <p:cTn id="28" dur="26">
                                          <p:stCondLst>
                                            <p:cond delay="1642"/>
                                          </p:stCondLst>
                                        </p:cTn>
                                        <p:tgtEl>
                                          <p:spTgt spid="2050"/>
                                        </p:tgtEl>
                                      </p:cBhvr>
                                      <p:to x="100000" y="90000"/>
                                    </p:animScale>
                                    <p:animScale>
                                      <p:cBhvr>
                                        <p:cTn id="29" dur="166" decel="50000">
                                          <p:stCondLst>
                                            <p:cond delay="1668"/>
                                          </p:stCondLst>
                                        </p:cTn>
                                        <p:tgtEl>
                                          <p:spTgt spid="2050"/>
                                        </p:tgtEl>
                                      </p:cBhvr>
                                      <p:to x="100000" y="100000"/>
                                    </p:animScale>
                                    <p:animScale>
                                      <p:cBhvr>
                                        <p:cTn id="30" dur="26">
                                          <p:stCondLst>
                                            <p:cond delay="1808"/>
                                          </p:stCondLst>
                                        </p:cTn>
                                        <p:tgtEl>
                                          <p:spTgt spid="2050"/>
                                        </p:tgtEl>
                                      </p:cBhvr>
                                      <p:to x="100000" y="95000"/>
                                    </p:animScale>
                                    <p:animScale>
                                      <p:cBhvr>
                                        <p:cTn id="31"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1268760"/>
            <a:ext cx="7848872" cy="998984"/>
          </a:xfrm>
        </p:spPr>
        <p:txBody>
          <a:bodyPr>
            <a:normAutofit fontScale="90000"/>
          </a:bodyPr>
          <a:lstStyle/>
          <a:p>
            <a:r>
              <a:rPr lang="el-GR" b="1" i="1" dirty="0" smtClean="0">
                <a:effectLst>
                  <a:outerShdw blurRad="38100" dist="38100" dir="2700000" algn="tl">
                    <a:srgbClr val="000000">
                      <a:alpha val="43137"/>
                    </a:srgbClr>
                  </a:outerShdw>
                </a:effectLst>
              </a:rPr>
              <a:t>Ο θάνατος του Λάμπρου Τζαβέλα                                           </a:t>
            </a:r>
            <a:r>
              <a:rPr lang="el-GR" dirty="0" smtClean="0"/>
              <a:t>     </a:t>
            </a:r>
            <a:endParaRPr lang="el-GR" dirty="0"/>
          </a:p>
        </p:txBody>
      </p:sp>
      <p:sp>
        <p:nvSpPr>
          <p:cNvPr id="3" name="Θέση περιεχομένου 2"/>
          <p:cNvSpPr>
            <a:spLocks noGrp="1"/>
          </p:cNvSpPr>
          <p:nvPr>
            <p:ph idx="1"/>
          </p:nvPr>
        </p:nvSpPr>
        <p:spPr>
          <a:xfrm>
            <a:off x="683568" y="2708920"/>
            <a:ext cx="7560840" cy="3508977"/>
          </a:xfrm>
        </p:spPr>
        <p:txBody>
          <a:bodyPr/>
          <a:lstStyle/>
          <a:p>
            <a:pPr marL="68580" indent="0" algn="ctr">
              <a:buNone/>
            </a:pPr>
            <a:r>
              <a:rPr lang="el-GR" dirty="0"/>
              <a:t>Ο μουσουλμάνος άρχοντας επιτέθηκε στο Σούλι με 10.000 Τούρκους κι Αλβανούς τον Ιούλιο του 1792. Στη μάχη της Κιάφας, οι </a:t>
            </a:r>
            <a:r>
              <a:rPr lang="el-GR" dirty="0" err="1"/>
              <a:t>Τουρκαλβανοί</a:t>
            </a:r>
            <a:r>
              <a:rPr lang="el-GR" dirty="0"/>
              <a:t> αναγκάστηκαν να υποχωρήσουν αφήνοντάς χιλιάδες νεκρούς και τραυματίες. Δυστυχώς, όμως, στην μάχη αυτή, τραυματίστηκε κι ο Λάμπρος. Πέθανε, τελικώς, τρία χρόνια </a:t>
            </a:r>
            <a:r>
              <a:rPr lang="el-GR" dirty="0" smtClean="0"/>
              <a:t>αργότερα ΤΟ 1795.</a:t>
            </a:r>
            <a:endParaRPr lang="el-GR" dirty="0"/>
          </a:p>
          <a:p>
            <a:pPr algn="ctr"/>
            <a:endParaRPr lang="el-GR" dirty="0"/>
          </a:p>
        </p:txBody>
      </p:sp>
    </p:spTree>
    <p:extLst>
      <p:ext uri="{BB962C8B-B14F-4D97-AF65-F5344CB8AC3E}">
        <p14:creationId xmlns:p14="http://schemas.microsoft.com/office/powerpoint/2010/main" val="20434605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692696"/>
            <a:ext cx="7416942" cy="1117928"/>
          </a:xfrm>
        </p:spPr>
        <p:txBody>
          <a:bodyPr>
            <a:normAutofit fontScale="90000"/>
          </a:bodyPr>
          <a:lstStyle/>
          <a:p>
            <a:r>
              <a:rPr lang="el-GR" sz="3600" b="1" i="1" dirty="0" smtClean="0">
                <a:effectLst>
                  <a:outerShdw blurRad="38100" dist="38100" dir="2700000" algn="tl">
                    <a:srgbClr val="000000">
                      <a:alpha val="43137"/>
                    </a:srgbClr>
                  </a:outerShdw>
                </a:effectLst>
              </a:rPr>
              <a:t>Η απομάκρυνση των </a:t>
            </a:r>
            <a:r>
              <a:rPr lang="el-GR" sz="3600" b="1" i="1" dirty="0" err="1" smtClean="0">
                <a:effectLst>
                  <a:outerShdw blurRad="38100" dist="38100" dir="2700000" algn="tl">
                    <a:srgbClr val="000000">
                      <a:alpha val="43137"/>
                    </a:srgbClr>
                  </a:outerShdw>
                </a:effectLst>
              </a:rPr>
              <a:t>Τουρκαλβανών</a:t>
            </a:r>
            <a:endParaRPr lang="el-GR" sz="3600" b="1" i="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611560" y="1948298"/>
            <a:ext cx="3528507" cy="4059813"/>
          </a:xfrm>
        </p:spPr>
        <p:txBody>
          <a:bodyPr>
            <a:normAutofit fontScale="85000" lnSpcReduction="20000"/>
          </a:bodyPr>
          <a:lstStyle/>
          <a:p>
            <a:pPr marL="68580" indent="0">
              <a:buNone/>
            </a:pPr>
            <a:r>
              <a:rPr lang="el-GR" dirty="0"/>
              <a:t>Μετά την ήττα του, ο </a:t>
            </a:r>
            <a:r>
              <a:rPr lang="el-GR" dirty="0" smtClean="0"/>
              <a:t>Αλή πασάς </a:t>
            </a:r>
            <a:r>
              <a:rPr lang="el-GR" dirty="0"/>
              <a:t>ζήτησε διαπραγματεύσεις με τους Σουλιώτες. Το αποτέλεσμα των συζητήσεων ήταν η απελευθέρωση των ομήρων και του Φώτου κι η απομάκρυνση των </a:t>
            </a:r>
            <a:r>
              <a:rPr lang="el-GR" dirty="0" err="1"/>
              <a:t>Τουρκαλβανών</a:t>
            </a:r>
            <a:r>
              <a:rPr lang="el-GR" dirty="0"/>
              <a:t> από τα χωριά της Θεσπρωτίας. Ο </a:t>
            </a:r>
            <a:r>
              <a:rPr lang="el-GR" dirty="0" smtClean="0"/>
              <a:t>Αλή </a:t>
            </a:r>
            <a:r>
              <a:rPr lang="el-GR" dirty="0"/>
              <a:t>έφυγε αλλά οι άτακτοι Αλβανοί σκόρπισαν τον </a:t>
            </a:r>
            <a:r>
              <a:rPr lang="el-GR" dirty="0" smtClean="0"/>
              <a:t>τρόμο </a:t>
            </a:r>
            <a:r>
              <a:rPr lang="el-GR" dirty="0"/>
              <a:t>και τον θάνατο σε αρκετά χωριά ακόμη, πριν υποχωρήσουν.</a:t>
            </a:r>
          </a:p>
          <a:p>
            <a:endParaRPr lang="el-GR"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84993">
            <a:off x="4584962" y="2625817"/>
            <a:ext cx="3691850" cy="297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24367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wipe(down)">
                                      <p:cBhvr>
                                        <p:cTn id="21" dur="580">
                                          <p:stCondLst>
                                            <p:cond delay="0"/>
                                          </p:stCondLst>
                                        </p:cTn>
                                        <p:tgtEl>
                                          <p:spTgt spid="3076"/>
                                        </p:tgtEl>
                                      </p:cBhvr>
                                    </p:animEffect>
                                    <p:anim calcmode="lin" valueType="num">
                                      <p:cBhvr>
                                        <p:cTn id="22"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27" dur="26">
                                          <p:stCondLst>
                                            <p:cond delay="650"/>
                                          </p:stCondLst>
                                        </p:cTn>
                                        <p:tgtEl>
                                          <p:spTgt spid="3076"/>
                                        </p:tgtEl>
                                      </p:cBhvr>
                                      <p:to x="100000" y="60000"/>
                                    </p:animScale>
                                    <p:animScale>
                                      <p:cBhvr>
                                        <p:cTn id="28" dur="166" decel="50000">
                                          <p:stCondLst>
                                            <p:cond delay="676"/>
                                          </p:stCondLst>
                                        </p:cTn>
                                        <p:tgtEl>
                                          <p:spTgt spid="3076"/>
                                        </p:tgtEl>
                                      </p:cBhvr>
                                      <p:to x="100000" y="100000"/>
                                    </p:animScale>
                                    <p:animScale>
                                      <p:cBhvr>
                                        <p:cTn id="29" dur="26">
                                          <p:stCondLst>
                                            <p:cond delay="1312"/>
                                          </p:stCondLst>
                                        </p:cTn>
                                        <p:tgtEl>
                                          <p:spTgt spid="3076"/>
                                        </p:tgtEl>
                                      </p:cBhvr>
                                      <p:to x="100000" y="80000"/>
                                    </p:animScale>
                                    <p:animScale>
                                      <p:cBhvr>
                                        <p:cTn id="30" dur="166" decel="50000">
                                          <p:stCondLst>
                                            <p:cond delay="1338"/>
                                          </p:stCondLst>
                                        </p:cTn>
                                        <p:tgtEl>
                                          <p:spTgt spid="3076"/>
                                        </p:tgtEl>
                                      </p:cBhvr>
                                      <p:to x="100000" y="100000"/>
                                    </p:animScale>
                                    <p:animScale>
                                      <p:cBhvr>
                                        <p:cTn id="31" dur="26">
                                          <p:stCondLst>
                                            <p:cond delay="1642"/>
                                          </p:stCondLst>
                                        </p:cTn>
                                        <p:tgtEl>
                                          <p:spTgt spid="3076"/>
                                        </p:tgtEl>
                                      </p:cBhvr>
                                      <p:to x="100000" y="90000"/>
                                    </p:animScale>
                                    <p:animScale>
                                      <p:cBhvr>
                                        <p:cTn id="32" dur="166" decel="50000">
                                          <p:stCondLst>
                                            <p:cond delay="1668"/>
                                          </p:stCondLst>
                                        </p:cTn>
                                        <p:tgtEl>
                                          <p:spTgt spid="3076"/>
                                        </p:tgtEl>
                                      </p:cBhvr>
                                      <p:to x="100000" y="100000"/>
                                    </p:animScale>
                                    <p:animScale>
                                      <p:cBhvr>
                                        <p:cTn id="33" dur="26">
                                          <p:stCondLst>
                                            <p:cond delay="1808"/>
                                          </p:stCondLst>
                                        </p:cTn>
                                        <p:tgtEl>
                                          <p:spTgt spid="3076"/>
                                        </p:tgtEl>
                                      </p:cBhvr>
                                      <p:to x="100000" y="95000"/>
                                    </p:animScale>
                                    <p:animScale>
                                      <p:cBhvr>
                                        <p:cTn id="34" dur="166" decel="50000">
                                          <p:stCondLst>
                                            <p:cond delay="1834"/>
                                          </p:stCondLst>
                                        </p:cTn>
                                        <p:tgtEl>
                                          <p:spTgt spid="307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29155">
            <a:off x="4613728" y="2438345"/>
            <a:ext cx="3629523" cy="2459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71254">
            <a:off x="1065565" y="885929"/>
            <a:ext cx="3456384" cy="232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789040"/>
            <a:ext cx="2952328" cy="2155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285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80">
                                          <p:stCondLst>
                                            <p:cond delay="0"/>
                                          </p:stCondLst>
                                        </p:cTn>
                                        <p:tgtEl>
                                          <p:spTgt spid="5122"/>
                                        </p:tgtEl>
                                      </p:cBhvr>
                                    </p:animEffect>
                                    <p:anim calcmode="lin" valueType="num">
                                      <p:cBhvr>
                                        <p:cTn id="8"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2"/>
                                        </p:tgtEl>
                                      </p:cBhvr>
                                      <p:to x="100000" y="60000"/>
                                    </p:animScale>
                                    <p:animScale>
                                      <p:cBhvr>
                                        <p:cTn id="14" dur="166" decel="50000">
                                          <p:stCondLst>
                                            <p:cond delay="676"/>
                                          </p:stCondLst>
                                        </p:cTn>
                                        <p:tgtEl>
                                          <p:spTgt spid="5122"/>
                                        </p:tgtEl>
                                      </p:cBhvr>
                                      <p:to x="100000" y="100000"/>
                                    </p:animScale>
                                    <p:animScale>
                                      <p:cBhvr>
                                        <p:cTn id="15" dur="26">
                                          <p:stCondLst>
                                            <p:cond delay="1312"/>
                                          </p:stCondLst>
                                        </p:cTn>
                                        <p:tgtEl>
                                          <p:spTgt spid="5122"/>
                                        </p:tgtEl>
                                      </p:cBhvr>
                                      <p:to x="100000" y="80000"/>
                                    </p:animScale>
                                    <p:animScale>
                                      <p:cBhvr>
                                        <p:cTn id="16" dur="166" decel="50000">
                                          <p:stCondLst>
                                            <p:cond delay="1338"/>
                                          </p:stCondLst>
                                        </p:cTn>
                                        <p:tgtEl>
                                          <p:spTgt spid="5122"/>
                                        </p:tgtEl>
                                      </p:cBhvr>
                                      <p:to x="100000" y="100000"/>
                                    </p:animScale>
                                    <p:animScale>
                                      <p:cBhvr>
                                        <p:cTn id="17" dur="26">
                                          <p:stCondLst>
                                            <p:cond delay="1642"/>
                                          </p:stCondLst>
                                        </p:cTn>
                                        <p:tgtEl>
                                          <p:spTgt spid="5122"/>
                                        </p:tgtEl>
                                      </p:cBhvr>
                                      <p:to x="100000" y="90000"/>
                                    </p:animScale>
                                    <p:animScale>
                                      <p:cBhvr>
                                        <p:cTn id="18" dur="166" decel="50000">
                                          <p:stCondLst>
                                            <p:cond delay="1668"/>
                                          </p:stCondLst>
                                        </p:cTn>
                                        <p:tgtEl>
                                          <p:spTgt spid="5122"/>
                                        </p:tgtEl>
                                      </p:cBhvr>
                                      <p:to x="100000" y="100000"/>
                                    </p:animScale>
                                    <p:animScale>
                                      <p:cBhvr>
                                        <p:cTn id="19" dur="26">
                                          <p:stCondLst>
                                            <p:cond delay="1808"/>
                                          </p:stCondLst>
                                        </p:cTn>
                                        <p:tgtEl>
                                          <p:spTgt spid="5122"/>
                                        </p:tgtEl>
                                      </p:cBhvr>
                                      <p:to x="100000" y="95000"/>
                                    </p:animScale>
                                    <p:animScale>
                                      <p:cBhvr>
                                        <p:cTn id="20" dur="166" decel="50000">
                                          <p:stCondLst>
                                            <p:cond delay="1834"/>
                                          </p:stCondLst>
                                        </p:cTn>
                                        <p:tgtEl>
                                          <p:spTgt spid="512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123"/>
                                        </p:tgtEl>
                                        <p:attrNameLst>
                                          <p:attrName>style.visibility</p:attrName>
                                        </p:attrNameLst>
                                      </p:cBhvr>
                                      <p:to>
                                        <p:strVal val="visible"/>
                                      </p:to>
                                    </p:set>
                                    <p:anim calcmode="lin" valueType="num">
                                      <p:cBhvr>
                                        <p:cTn id="25" dur="1000" fill="hold"/>
                                        <p:tgtEl>
                                          <p:spTgt spid="5123"/>
                                        </p:tgtEl>
                                        <p:attrNameLst>
                                          <p:attrName>ppt_w</p:attrName>
                                        </p:attrNameLst>
                                      </p:cBhvr>
                                      <p:tavLst>
                                        <p:tav tm="0">
                                          <p:val>
                                            <p:fltVal val="0"/>
                                          </p:val>
                                        </p:tav>
                                        <p:tav tm="100000">
                                          <p:val>
                                            <p:strVal val="#ppt_w"/>
                                          </p:val>
                                        </p:tav>
                                      </p:tavLst>
                                    </p:anim>
                                    <p:anim calcmode="lin" valueType="num">
                                      <p:cBhvr>
                                        <p:cTn id="26" dur="1000" fill="hold"/>
                                        <p:tgtEl>
                                          <p:spTgt spid="5123"/>
                                        </p:tgtEl>
                                        <p:attrNameLst>
                                          <p:attrName>ppt_h</p:attrName>
                                        </p:attrNameLst>
                                      </p:cBhvr>
                                      <p:tavLst>
                                        <p:tav tm="0">
                                          <p:val>
                                            <p:fltVal val="0"/>
                                          </p:val>
                                        </p:tav>
                                        <p:tav tm="100000">
                                          <p:val>
                                            <p:strVal val="#ppt_h"/>
                                          </p:val>
                                        </p:tav>
                                      </p:tavLst>
                                    </p:anim>
                                    <p:anim calcmode="lin" valueType="num">
                                      <p:cBhvr>
                                        <p:cTn id="27" dur="1000" fill="hold"/>
                                        <p:tgtEl>
                                          <p:spTgt spid="5123"/>
                                        </p:tgtEl>
                                        <p:attrNameLst>
                                          <p:attrName>style.rotation</p:attrName>
                                        </p:attrNameLst>
                                      </p:cBhvr>
                                      <p:tavLst>
                                        <p:tav tm="0">
                                          <p:val>
                                            <p:fltVal val="90"/>
                                          </p:val>
                                        </p:tav>
                                        <p:tav tm="100000">
                                          <p:val>
                                            <p:fltVal val="0"/>
                                          </p:val>
                                        </p:tav>
                                      </p:tavLst>
                                    </p:anim>
                                    <p:animEffect transition="in" filter="fade">
                                      <p:cBhvr>
                                        <p:cTn id="28" dur="1000"/>
                                        <p:tgtEl>
                                          <p:spTgt spid="5123"/>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5124"/>
                                        </p:tgtEl>
                                        <p:attrNameLst>
                                          <p:attrName>style.visibility</p:attrName>
                                        </p:attrNameLst>
                                      </p:cBhvr>
                                      <p:to>
                                        <p:strVal val="visible"/>
                                      </p:to>
                                    </p:set>
                                    <p:animEffect transition="in" filter="wheel(1)">
                                      <p:cBhvr>
                                        <p:cTn id="33"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85</TotalTime>
  <Words>382</Words>
  <Application>Microsoft Office PowerPoint</Application>
  <PresentationFormat>Προβολή στην οθόνη (4:3)</PresentationFormat>
  <Paragraphs>12</Paragraphs>
  <Slides>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Austin</vt:lpstr>
      <vt:lpstr>Λάμπρος Τζαβέλας</vt:lpstr>
      <vt:lpstr>Λάμπρος Τζαβέλας</vt:lpstr>
      <vt:lpstr>Τέλος του Ρωσοτουρκικού Πολέμου</vt:lpstr>
      <vt:lpstr>Γράμμα προς τον Αλή Πασά </vt:lpstr>
      <vt:lpstr>Ο θάνατος του Λάμπρου Τζαβέλα                                                </vt:lpstr>
      <vt:lpstr>Η απομάκρυνση των Τουρκαλβανών</vt:lpstr>
      <vt:lpstr>Παρουσίαση του PowerPoint</vt:lpstr>
    </vt:vector>
  </TitlesOfParts>
  <Company>Ministry of Education and Culture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Γεώργιος Ανδρίτζος</dc:title>
  <dc:creator>Student</dc:creator>
  <cp:lastModifiedBy>Student</cp:lastModifiedBy>
  <cp:revision>10</cp:revision>
  <dcterms:created xsi:type="dcterms:W3CDTF">2014-01-17T06:02:27Z</dcterms:created>
  <dcterms:modified xsi:type="dcterms:W3CDTF">2014-01-21T07:48:28Z</dcterms:modified>
</cp:coreProperties>
</file>