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9400A-F38D-4FE0-8BFD-39D832E23573}" type="datetimeFigureOut">
              <a:rPr lang="el-GR" smtClean="0"/>
              <a:t>12/3/2014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342144-3190-4111-B765-ACDA3C37E6C0}" type="slidenum">
              <a:rPr lang="el-GR" smtClean="0"/>
              <a:t>‹#›</a:t>
            </a:fld>
            <a:endParaRPr lang="el-GR"/>
          </a:p>
        </p:txBody>
      </p:sp>
    </p:spTree>
    <p:extLst>
      <p:ext uri="{BB962C8B-B14F-4D97-AF65-F5344CB8AC3E}">
        <p14:creationId xmlns:p14="http://schemas.microsoft.com/office/powerpoint/2010/main" val="248736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1342144-3190-4111-B765-ACDA3C37E6C0}" type="slidenum">
              <a:rPr lang="el-GR" smtClean="0"/>
              <a:t>4</a:t>
            </a:fld>
            <a:endParaRPr lang="el-GR"/>
          </a:p>
        </p:txBody>
      </p:sp>
    </p:spTree>
    <p:extLst>
      <p:ext uri="{BB962C8B-B14F-4D97-AF65-F5344CB8AC3E}">
        <p14:creationId xmlns:p14="http://schemas.microsoft.com/office/powerpoint/2010/main" val="2774981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6C27FBE-0328-45AC-A20A-5D1E59F59DCA}" type="datetimeFigureOut">
              <a:rPr lang="el-GR" smtClean="0"/>
              <a:t>12/3/2014</a:t>
            </a:fld>
            <a:endParaRPr lang="el-G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C4D83EC-1290-4BC9-88F3-E01E11414872}" type="slidenum">
              <a:rPr lang="el-GR" smtClean="0"/>
              <a:t>‹#›</a:t>
            </a:fld>
            <a:endParaRPr lang="el-G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D6C27FBE-0328-45AC-A20A-5D1E59F59DCA}" type="datetimeFigureOut">
              <a:rPr lang="el-GR" smtClean="0"/>
              <a:t>12/3/2014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4D83EC-1290-4BC9-88F3-E01E11414872}" type="slidenum">
              <a:rPr lang="el-GR" smtClean="0"/>
              <a:t>‹#›</a:t>
            </a:fld>
            <a:endParaRPr lang="el-G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D6C27FBE-0328-45AC-A20A-5D1E59F59DCA}" type="datetimeFigureOut">
              <a:rPr lang="el-GR" smtClean="0"/>
              <a:t>12/3/2014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4D83EC-1290-4BC9-88F3-E01E11414872}" type="slidenum">
              <a:rPr lang="el-GR" smtClean="0"/>
              <a:t>‹#›</a:t>
            </a:fld>
            <a:endParaRPr lang="el-G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D6C27FBE-0328-45AC-A20A-5D1E59F59DCA}" type="datetimeFigureOut">
              <a:rPr lang="el-GR" smtClean="0"/>
              <a:t>12/3/2014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4D83EC-1290-4BC9-88F3-E01E11414872}" type="slidenum">
              <a:rPr lang="el-GR" smtClean="0"/>
              <a:t>‹#›</a:t>
            </a:fld>
            <a:endParaRPr lang="el-GR"/>
          </a:p>
        </p:txBody>
      </p:sp>
      <p:sp>
        <p:nvSpPr>
          <p:cNvPr id="11" name="Title 10"/>
          <p:cNvSpPr>
            <a:spLocks noGrp="1"/>
          </p:cNvSpPr>
          <p:nvPr>
            <p:ph type="title"/>
          </p:nvPr>
        </p:nvSpPr>
        <p:spPr/>
        <p:txBody>
          <a:bodyPr/>
          <a:lstStyle/>
          <a:p>
            <a:r>
              <a:rPr lang="el-GR" smtClean="0"/>
              <a:t>Στυλ κύριου τίτλου</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6C27FBE-0328-45AC-A20A-5D1E59F59DCA}" type="datetimeFigureOut">
              <a:rPr lang="el-GR" smtClean="0"/>
              <a:t>12/3/2014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4D83EC-1290-4BC9-88F3-E01E11414872}"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C27FBE-0328-45AC-A20A-5D1E59F59DCA}" type="datetimeFigureOut">
              <a:rPr lang="el-GR" smtClean="0"/>
              <a:t>12/3/2014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4D83EC-1290-4BC9-88F3-E01E11414872}" type="slidenum">
              <a:rPr lang="el-GR" smtClean="0"/>
              <a:t>‹#›</a:t>
            </a:fld>
            <a:endParaRPr lang="el-GR"/>
          </a:p>
        </p:txBody>
      </p:sp>
      <p:sp>
        <p:nvSpPr>
          <p:cNvPr id="12" name="Title 11"/>
          <p:cNvSpPr>
            <a:spLocks noGrp="1"/>
          </p:cNvSpPr>
          <p:nvPr>
            <p:ph type="title"/>
          </p:nvPr>
        </p:nvSpPr>
        <p:spPr/>
        <p:txBody>
          <a:bodyPr/>
          <a:lstStyle>
            <a:lvl1pPr>
              <a:defRPr>
                <a:solidFill>
                  <a:schemeClr val="tx2"/>
                </a:solidFill>
              </a:defRPr>
            </a:lvl1pPr>
          </a:lstStyle>
          <a:p>
            <a:r>
              <a:rPr lang="el-GR" smtClean="0"/>
              <a:t>Στυλ κύριου τίτλου</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6C27FBE-0328-45AC-A20A-5D1E59F59DCA}" type="datetimeFigureOut">
              <a:rPr lang="el-GR" smtClean="0"/>
              <a:t>12/3/2014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C4D83EC-1290-4BC9-88F3-E01E11414872}" type="slidenum">
              <a:rPr lang="el-GR" smtClean="0"/>
              <a:t>‹#›</a:t>
            </a:fld>
            <a:endParaRPr lang="el-G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D6C27FBE-0328-45AC-A20A-5D1E59F59DCA}" type="datetimeFigureOut">
              <a:rPr lang="el-GR" smtClean="0"/>
              <a:t>12/3/2014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C4D83EC-1290-4BC9-88F3-E01E11414872}" type="slidenum">
              <a:rPr lang="el-GR" smtClean="0"/>
              <a:t>‹#›</a:t>
            </a:fld>
            <a:endParaRPr lang="el-G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27FBE-0328-45AC-A20A-5D1E59F59DCA}" type="datetimeFigureOut">
              <a:rPr lang="el-GR" smtClean="0"/>
              <a:t>12/3/2014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C4D83EC-1290-4BC9-88F3-E01E11414872}"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l-GR" smtClean="0"/>
              <a:t>Στυλ κύριου τίτλου</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6C27FBE-0328-45AC-A20A-5D1E59F59DCA}" type="datetimeFigureOut">
              <a:rPr lang="el-GR" smtClean="0"/>
              <a:t>12/3/2014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4D83EC-1290-4BC9-88F3-E01E11414872}"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l-GR" smtClean="0"/>
              <a:t>Στυλ κύριου τίτλου</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6C27FBE-0328-45AC-A20A-5D1E59F59DCA}" type="datetimeFigureOut">
              <a:rPr lang="el-GR" smtClean="0"/>
              <a:t>12/3/2014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4D83EC-1290-4BC9-88F3-E01E11414872}"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6C27FBE-0328-45AC-A20A-5D1E59F59DCA}" type="datetimeFigureOut">
              <a:rPr lang="el-GR" smtClean="0"/>
              <a:t>12/3/2014</a:t>
            </a:fld>
            <a:endParaRPr lang="el-G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C4D83EC-1290-4BC9-88F3-E01E11414872}"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z="8800" b="1" dirty="0" err="1" smtClean="0">
                <a:solidFill>
                  <a:srgbClr val="7030A0"/>
                </a:solidFill>
              </a:rPr>
              <a:t>Μασάι</a:t>
            </a:r>
            <a:endParaRPr lang="el-GR" sz="8800" b="1" dirty="0">
              <a:solidFill>
                <a:srgbClr val="7030A0"/>
              </a:solidFill>
            </a:endParaRPr>
          </a:p>
        </p:txBody>
      </p:sp>
      <p:sp>
        <p:nvSpPr>
          <p:cNvPr id="3" name="Υπότιτλος 2"/>
          <p:cNvSpPr>
            <a:spLocks noGrp="1"/>
          </p:cNvSpPr>
          <p:nvPr>
            <p:ph type="subTitle" idx="1"/>
          </p:nvPr>
        </p:nvSpPr>
        <p:spPr/>
        <p:txBody>
          <a:bodyPr/>
          <a:lstStyle/>
          <a:p>
            <a:r>
              <a:rPr lang="el-GR" b="1" dirty="0" smtClean="0">
                <a:solidFill>
                  <a:schemeClr val="bg1"/>
                </a:solidFill>
              </a:rPr>
              <a:t>Παναγιώτης </a:t>
            </a:r>
            <a:r>
              <a:rPr lang="el-GR" b="1" dirty="0" err="1" smtClean="0">
                <a:solidFill>
                  <a:schemeClr val="bg1"/>
                </a:solidFill>
              </a:rPr>
              <a:t>Βούρκας</a:t>
            </a:r>
            <a:endParaRPr lang="el-GR" b="1" dirty="0" smtClean="0">
              <a:solidFill>
                <a:schemeClr val="bg1"/>
              </a:solidFill>
            </a:endParaRPr>
          </a:p>
          <a:p>
            <a:r>
              <a:rPr lang="el-GR" b="1" dirty="0">
                <a:solidFill>
                  <a:schemeClr val="bg1"/>
                </a:solidFill>
              </a:rPr>
              <a:t>	</a:t>
            </a:r>
            <a:r>
              <a:rPr lang="el-GR" b="1" dirty="0" smtClean="0">
                <a:solidFill>
                  <a:schemeClr val="bg1"/>
                </a:solidFill>
              </a:rPr>
              <a:t>Χριστιάνα Ιωάννου</a:t>
            </a:r>
          </a:p>
          <a:p>
            <a:r>
              <a:rPr lang="el-GR" b="1" dirty="0" smtClean="0">
                <a:solidFill>
                  <a:schemeClr val="bg1"/>
                </a:solidFill>
              </a:rPr>
              <a:t>Γιώργος Πρωτοπαπάς</a:t>
            </a:r>
            <a:endParaRPr lang="el-GR" b="1" dirty="0">
              <a:solidFill>
                <a:schemeClr val="bg1"/>
              </a:solidFill>
            </a:endParaRPr>
          </a:p>
        </p:txBody>
      </p:sp>
    </p:spTree>
    <p:extLst>
      <p:ext uri="{BB962C8B-B14F-4D97-AF65-F5344CB8AC3E}">
        <p14:creationId xmlns:p14="http://schemas.microsoft.com/office/powerpoint/2010/main" val="17819296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algn="ctr"/>
            <a:r>
              <a:rPr lang="el-GR" b="1" dirty="0" smtClean="0"/>
              <a:t> </a:t>
            </a:r>
            <a:r>
              <a:rPr lang="el-GR" b="1" dirty="0"/>
              <a:t>Η πιο διάσημη φυλή της Αφρικής. Εννιακόσιες χιλιάδες  ψυχές μοιρασμένες ανάμεσα στην βόρεια Τανζανία και την Κένυα, διατηρούν τον ίδιο τρόπο ζωής με αυτόν των προγόνων τους, σε κοινωνίες  πατριαρχικές με τους γέροντες να έχουν τον </a:t>
            </a:r>
            <a:r>
              <a:rPr lang="el-GR" b="1" dirty="0" smtClean="0"/>
              <a:t>κύριο λόγο.</a:t>
            </a:r>
            <a:endParaRPr lang="el-GR" b="1" dirty="0"/>
          </a:p>
        </p:txBody>
      </p:sp>
      <p:sp>
        <p:nvSpPr>
          <p:cNvPr id="3" name="Τίτλος 2"/>
          <p:cNvSpPr>
            <a:spLocks noGrp="1"/>
          </p:cNvSpPr>
          <p:nvPr>
            <p:ph type="title"/>
          </p:nvPr>
        </p:nvSpPr>
        <p:spPr/>
        <p:txBody>
          <a:bodyPr/>
          <a:lstStyle/>
          <a:p>
            <a:pPr algn="ctr"/>
            <a:r>
              <a:rPr lang="el-GR" b="1" dirty="0" smtClean="0">
                <a:solidFill>
                  <a:srgbClr val="00B0F0"/>
                </a:solidFill>
              </a:rPr>
              <a:t>Φυλή των </a:t>
            </a:r>
            <a:r>
              <a:rPr lang="el-GR" b="1" dirty="0" err="1" smtClean="0">
                <a:solidFill>
                  <a:srgbClr val="00B0F0"/>
                </a:solidFill>
              </a:rPr>
              <a:t>Μασάι</a:t>
            </a:r>
            <a:endParaRPr lang="el-GR" b="1" dirty="0">
              <a:solidFill>
                <a:srgbClr val="00B0F0"/>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9872" y="4509120"/>
            <a:ext cx="2834851" cy="2126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0493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1026"/>
                                        </p:tgtEl>
                                      </p:cBhvr>
                                    </p:animEffect>
                                    <p:anim calcmode="lin" valueType="num">
                                      <p:cBhvr>
                                        <p:cTn id="7" dur="1822" tmFilter="0,0; 0.14,0.31; 0.43,0.73; 0.71,0.91; 1.0,1.0">
                                          <p:stCondLst>
                                            <p:cond delay="0"/>
                                          </p:stCondLst>
                                        </p:cTn>
                                        <p:tgtEl>
                                          <p:spTgt spid="1026"/>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026"/>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02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026"/>
                                        </p:tgtEl>
                                        <p:attrNameLst>
                                          <p:attrName>ppt_y</p:attrName>
                                        </p:attrNameLst>
                                      </p:cBhvr>
                                      <p:tavLst>
                                        <p:tav tm="0">
                                          <p:val>
                                            <p:strVal val="ppt_y"/>
                                          </p:val>
                                        </p:tav>
                                        <p:tav tm="100000">
                                          <p:val>
                                            <p:strVal val="ppt_y+ppt_h"/>
                                          </p:val>
                                        </p:tav>
                                      </p:tavLst>
                                    </p:anim>
                                    <p:animScale>
                                      <p:cBhvr>
                                        <p:cTn id="14" dur="26">
                                          <p:stCondLst>
                                            <p:cond delay="620"/>
                                          </p:stCondLst>
                                        </p:cTn>
                                        <p:tgtEl>
                                          <p:spTgt spid="1026"/>
                                        </p:tgtEl>
                                      </p:cBhvr>
                                      <p:to x="100000" y="60000"/>
                                    </p:animScale>
                                    <p:animScale>
                                      <p:cBhvr>
                                        <p:cTn id="15" dur="166" decel="50000">
                                          <p:stCondLst>
                                            <p:cond delay="646"/>
                                          </p:stCondLst>
                                        </p:cTn>
                                        <p:tgtEl>
                                          <p:spTgt spid="1026"/>
                                        </p:tgtEl>
                                      </p:cBhvr>
                                      <p:to x="100000" y="100000"/>
                                    </p:animScale>
                                    <p:animScale>
                                      <p:cBhvr>
                                        <p:cTn id="16" dur="26">
                                          <p:stCondLst>
                                            <p:cond delay="1312"/>
                                          </p:stCondLst>
                                        </p:cTn>
                                        <p:tgtEl>
                                          <p:spTgt spid="1026"/>
                                        </p:tgtEl>
                                      </p:cBhvr>
                                      <p:to x="100000" y="80000"/>
                                    </p:animScale>
                                    <p:animScale>
                                      <p:cBhvr>
                                        <p:cTn id="17" dur="166" decel="50000">
                                          <p:stCondLst>
                                            <p:cond delay="1338"/>
                                          </p:stCondLst>
                                        </p:cTn>
                                        <p:tgtEl>
                                          <p:spTgt spid="1026"/>
                                        </p:tgtEl>
                                      </p:cBhvr>
                                      <p:to x="100000" y="100000"/>
                                    </p:animScale>
                                    <p:animScale>
                                      <p:cBhvr>
                                        <p:cTn id="18" dur="26">
                                          <p:stCondLst>
                                            <p:cond delay="1642"/>
                                          </p:stCondLst>
                                        </p:cTn>
                                        <p:tgtEl>
                                          <p:spTgt spid="1026"/>
                                        </p:tgtEl>
                                      </p:cBhvr>
                                      <p:to x="100000" y="90000"/>
                                    </p:animScale>
                                    <p:animScale>
                                      <p:cBhvr>
                                        <p:cTn id="19" dur="166" decel="50000">
                                          <p:stCondLst>
                                            <p:cond delay="1668"/>
                                          </p:stCondLst>
                                        </p:cTn>
                                        <p:tgtEl>
                                          <p:spTgt spid="1026"/>
                                        </p:tgtEl>
                                      </p:cBhvr>
                                      <p:to x="100000" y="100000"/>
                                    </p:animScale>
                                    <p:animScale>
                                      <p:cBhvr>
                                        <p:cTn id="20" dur="26">
                                          <p:stCondLst>
                                            <p:cond delay="1808"/>
                                          </p:stCondLst>
                                        </p:cTn>
                                        <p:tgtEl>
                                          <p:spTgt spid="1026"/>
                                        </p:tgtEl>
                                      </p:cBhvr>
                                      <p:to x="100000" y="95000"/>
                                    </p:animScale>
                                    <p:animScale>
                                      <p:cBhvr>
                                        <p:cTn id="21" dur="166" decel="50000">
                                          <p:stCondLst>
                                            <p:cond delay="1834"/>
                                          </p:stCondLst>
                                        </p:cTn>
                                        <p:tgtEl>
                                          <p:spTgt spid="1026"/>
                                        </p:tgtEl>
                                      </p:cBhvr>
                                      <p:to x="100000" y="100000"/>
                                    </p:animScale>
                                    <p:set>
                                      <p:cBhvr>
                                        <p:cTn id="22"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algn="ctr"/>
            <a:r>
              <a:rPr lang="el-GR" b="1" dirty="0"/>
              <a:t>Οι </a:t>
            </a:r>
            <a:r>
              <a:rPr lang="el-GR" b="1" dirty="0" err="1"/>
              <a:t>Μασάι</a:t>
            </a:r>
            <a:r>
              <a:rPr lang="el-GR" b="1" dirty="0"/>
              <a:t> είναι η νοτιότερη από τις φυλές που μιλούν </a:t>
            </a:r>
            <a:r>
              <a:rPr lang="el-GR" b="1" dirty="0" err="1"/>
              <a:t>Νιλωτικές</a:t>
            </a:r>
            <a:r>
              <a:rPr lang="el-GR" b="1" dirty="0"/>
              <a:t> γλώσσες. Πιστεύεται ότι μετανάστεψαν από την κοιλάδα του </a:t>
            </a:r>
            <a:r>
              <a:rPr lang="el-GR" b="1" dirty="0" err="1"/>
              <a:t>Νήλου</a:t>
            </a:r>
            <a:r>
              <a:rPr lang="el-GR" b="1" dirty="0"/>
              <a:t> στο σημερινό Σουδάν στην σημερινή τους περιοχή γύρω στο 1500 </a:t>
            </a:r>
            <a:r>
              <a:rPr lang="el-GR" b="1" dirty="0" err="1"/>
              <a:t>μ.χ</a:t>
            </a:r>
            <a:r>
              <a:rPr lang="el-GR" b="1" dirty="0" smtClean="0"/>
              <a:t>.</a:t>
            </a:r>
            <a:endParaRPr lang="el-GR" b="1" dirty="0"/>
          </a:p>
        </p:txBody>
      </p:sp>
      <p:sp>
        <p:nvSpPr>
          <p:cNvPr id="3" name="Τίτλος 2"/>
          <p:cNvSpPr>
            <a:spLocks noGrp="1"/>
          </p:cNvSpPr>
          <p:nvPr>
            <p:ph type="title"/>
          </p:nvPr>
        </p:nvSpPr>
        <p:spPr/>
        <p:txBody>
          <a:bodyPr/>
          <a:lstStyle/>
          <a:p>
            <a:pPr algn="ctr"/>
            <a:r>
              <a:rPr lang="el-GR" b="1" dirty="0" smtClean="0">
                <a:solidFill>
                  <a:srgbClr val="FF0000"/>
                </a:solidFill>
              </a:rPr>
              <a:t>Γλώσσα και Κατοικία</a:t>
            </a:r>
            <a:endParaRPr lang="el-GR" b="1" dirty="0">
              <a:solidFill>
                <a:srgbClr val="FF0000"/>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1840" y="3933056"/>
            <a:ext cx="3600400" cy="27003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63263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2050"/>
                                        </p:tgtEl>
                                      </p:cBhvr>
                                    </p:animEffect>
                                    <p:anim calcmode="lin" valueType="num">
                                      <p:cBhvr>
                                        <p:cTn id="7" dur="2000"/>
                                        <p:tgtEl>
                                          <p:spTgt spid="205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050"/>
                                        </p:tgtEl>
                                        <p:attrNameLst>
                                          <p:attrName>ppt_h</p:attrName>
                                        </p:attrNameLst>
                                      </p:cBhvr>
                                      <p:tavLst>
                                        <p:tav tm="0">
                                          <p:val>
                                            <p:strVal val="ppt_h"/>
                                          </p:val>
                                        </p:tav>
                                        <p:tav tm="100000">
                                          <p:val>
                                            <p:strVal val="ppt_h"/>
                                          </p:val>
                                        </p:tav>
                                      </p:tavLst>
                                    </p:anim>
                                    <p:set>
                                      <p:cBhvr>
                                        <p:cTn id="9"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algn="ctr"/>
            <a:r>
              <a:rPr lang="el-GR" b="1" dirty="0"/>
              <a:t>. Όλος ο τρόπος ζωής τους περιφέρεται γύρω από τα κοπάδια </a:t>
            </a:r>
            <a:r>
              <a:rPr lang="el-GR" b="1" dirty="0" err="1"/>
              <a:t>βοωειδών</a:t>
            </a:r>
            <a:r>
              <a:rPr lang="el-GR" b="1" dirty="0"/>
              <a:t> που </a:t>
            </a:r>
            <a:r>
              <a:rPr lang="el-GR" b="1" dirty="0" smtClean="0"/>
              <a:t>τις </a:t>
            </a:r>
            <a:r>
              <a:rPr lang="el-GR" b="1" dirty="0"/>
              <a:t>αποτελούν πηγή τροφής και ένδειξη πλούτου. Αυτά τα κοπάδια πιστεύουν ότι τους τα έδωσε ο μεγάλος θεός </a:t>
            </a:r>
            <a:r>
              <a:rPr lang="el-GR" b="1" dirty="0" err="1"/>
              <a:t>Νγκάι</a:t>
            </a:r>
            <a:r>
              <a:rPr lang="el-GR" b="1" dirty="0"/>
              <a:t>. Σύμφωνα με το μύθο o </a:t>
            </a:r>
            <a:r>
              <a:rPr lang="el-GR" b="1" dirty="0" err="1"/>
              <a:t>Νγκάι</a:t>
            </a:r>
            <a:r>
              <a:rPr lang="el-GR" b="1" dirty="0"/>
              <a:t> είχε τρεις γιους, στον ένα έδωσε ένα τόξο για να κυνηγά, στον άλλο μια τσάπα για να </a:t>
            </a:r>
            <a:r>
              <a:rPr lang="el-GR" b="1" dirty="0" err="1"/>
              <a:t>καλιεργεί</a:t>
            </a:r>
            <a:r>
              <a:rPr lang="el-GR" b="1" dirty="0"/>
              <a:t> και στον τρίτο, τον πρόγονο των </a:t>
            </a:r>
            <a:r>
              <a:rPr lang="el-GR" b="1" dirty="0" err="1"/>
              <a:t>Μασάι</a:t>
            </a:r>
            <a:r>
              <a:rPr lang="el-GR" b="1" dirty="0"/>
              <a:t>, έδωσε ένα ραβδί για να προσέχει τα </a:t>
            </a:r>
            <a:r>
              <a:rPr lang="el-GR" b="1" dirty="0" smtClean="0"/>
              <a:t>βόδια.</a:t>
            </a:r>
            <a:r>
              <a:rPr lang="el-GR" b="1" dirty="0"/>
              <a:t> Έτσι οι </a:t>
            </a:r>
            <a:r>
              <a:rPr lang="el-GR" b="1" dirty="0" err="1"/>
              <a:t>Μασάι</a:t>
            </a:r>
            <a:r>
              <a:rPr lang="el-GR" b="1" dirty="0"/>
              <a:t> θεωρούν όλα τα βόδια δικά τους και δεν διστάζουν να τα κλέψουν από άλλες φυλές</a:t>
            </a:r>
            <a:r>
              <a:rPr lang="el-GR" b="1" dirty="0" smtClean="0"/>
              <a:t>.	</a:t>
            </a:r>
            <a:endParaRPr lang="el-GR" b="1" dirty="0"/>
          </a:p>
        </p:txBody>
      </p:sp>
      <p:sp>
        <p:nvSpPr>
          <p:cNvPr id="3" name="Τίτλος 2"/>
          <p:cNvSpPr>
            <a:spLocks noGrp="1"/>
          </p:cNvSpPr>
          <p:nvPr>
            <p:ph type="title"/>
          </p:nvPr>
        </p:nvSpPr>
        <p:spPr/>
        <p:txBody>
          <a:bodyPr/>
          <a:lstStyle/>
          <a:p>
            <a:pPr algn="ctr"/>
            <a:r>
              <a:rPr lang="el-GR" b="1" dirty="0" smtClean="0">
                <a:solidFill>
                  <a:srgbClr val="FFC000"/>
                </a:solidFill>
              </a:rPr>
              <a:t>Φαγητό</a:t>
            </a:r>
            <a:endParaRPr lang="el-GR" b="1" dirty="0">
              <a:solidFill>
                <a:srgbClr val="FFC000"/>
              </a:solidFill>
            </a:endParaRPr>
          </a:p>
        </p:txBody>
      </p:sp>
    </p:spTree>
    <p:extLst>
      <p:ext uri="{BB962C8B-B14F-4D97-AF65-F5344CB8AC3E}">
        <p14:creationId xmlns:p14="http://schemas.microsoft.com/office/powerpoint/2010/main" val="5755553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algn="ctr"/>
            <a:r>
              <a:rPr lang="el-GR" b="1" dirty="0"/>
              <a:t>Οι ψιλόλιγνοι </a:t>
            </a:r>
            <a:r>
              <a:rPr lang="el-GR" b="1" dirty="0" err="1"/>
              <a:t>Μασάι</a:t>
            </a:r>
            <a:r>
              <a:rPr lang="el-GR" b="1" dirty="0"/>
              <a:t> είναι νομαδικός λαός και η επιβίωση του εξαρτάται κυρίως από τα ζώα που εκτρέφει: αγελάδες, κατσίκες και πρόβατα. Βασικές τροφές τους αποτελούν το κρέας, το γάλα αλλά και το αίμα της αγελάδας. Αφού τρυπήσουν το λαιμό της αγελάδας ρουφάνε το αίμα και στην συνέχεια με λίγη λάσπη κλείνουνε την πληγή για να επουλωθεί</a:t>
            </a:r>
            <a:r>
              <a:rPr lang="el-GR" dirty="0"/>
              <a:t>.</a:t>
            </a:r>
          </a:p>
        </p:txBody>
      </p:sp>
      <p:sp>
        <p:nvSpPr>
          <p:cNvPr id="3" name="Τίτλος 2"/>
          <p:cNvSpPr>
            <a:spLocks noGrp="1"/>
          </p:cNvSpPr>
          <p:nvPr>
            <p:ph type="title"/>
          </p:nvPr>
        </p:nvSpPr>
        <p:spPr/>
        <p:txBody>
          <a:bodyPr/>
          <a:lstStyle/>
          <a:p>
            <a:pPr algn="ctr"/>
            <a:r>
              <a:rPr lang="el-GR" b="1" dirty="0" smtClean="0">
                <a:solidFill>
                  <a:srgbClr val="92D050"/>
                </a:solidFill>
              </a:rPr>
              <a:t>Επιβίωση</a:t>
            </a:r>
            <a:endParaRPr lang="el-GR" b="1" dirty="0">
              <a:solidFill>
                <a:srgbClr val="92D050"/>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1880" y="4869160"/>
            <a:ext cx="2727424" cy="18178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19173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2050"/>
                                        </p:tgtEl>
                                        <p:attrNameLst>
                                          <p:attrName>ppt_w</p:attrName>
                                        </p:attrNameLst>
                                      </p:cBhvr>
                                      <p:tavLst>
                                        <p:tav tm="0">
                                          <p:val>
                                            <p:strVal val="ppt_w"/>
                                          </p:val>
                                        </p:tav>
                                        <p:tav tm="100000">
                                          <p:val>
                                            <p:fltVal val="0"/>
                                          </p:val>
                                        </p:tav>
                                      </p:tavLst>
                                    </p:anim>
                                    <p:anim calcmode="lin" valueType="num">
                                      <p:cBhvr>
                                        <p:cTn id="7" dur="1000"/>
                                        <p:tgtEl>
                                          <p:spTgt spid="2050"/>
                                        </p:tgtEl>
                                        <p:attrNameLst>
                                          <p:attrName>ppt_h</p:attrName>
                                        </p:attrNameLst>
                                      </p:cBhvr>
                                      <p:tavLst>
                                        <p:tav tm="0">
                                          <p:val>
                                            <p:strVal val="ppt_h"/>
                                          </p:val>
                                        </p:tav>
                                        <p:tav tm="100000">
                                          <p:val>
                                            <p:fltVal val="0"/>
                                          </p:val>
                                        </p:tav>
                                      </p:tavLst>
                                    </p:anim>
                                    <p:anim calcmode="lin" valueType="num">
                                      <p:cBhvr>
                                        <p:cTn id="8" dur="1000"/>
                                        <p:tgtEl>
                                          <p:spTgt spid="2050"/>
                                        </p:tgtEl>
                                        <p:attrNameLst>
                                          <p:attrName>style.rotation</p:attrName>
                                        </p:attrNameLst>
                                      </p:cBhvr>
                                      <p:tavLst>
                                        <p:tav tm="0">
                                          <p:val>
                                            <p:fltVal val="0"/>
                                          </p:val>
                                        </p:tav>
                                        <p:tav tm="100000">
                                          <p:val>
                                            <p:fltVal val="90"/>
                                          </p:val>
                                        </p:tav>
                                      </p:tavLst>
                                    </p:anim>
                                    <p:animEffect transition="out" filter="fade">
                                      <p:cBhvr>
                                        <p:cTn id="9" dur="1000"/>
                                        <p:tgtEl>
                                          <p:spTgt spid="2050"/>
                                        </p:tgtEl>
                                      </p:cBhvr>
                                    </p:animEffect>
                                    <p:set>
                                      <p:cBhvr>
                                        <p:cTn id="10"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algn="ctr"/>
            <a:r>
              <a:rPr lang="el-GR" b="1" dirty="0" smtClean="0"/>
              <a:t>Ένας άντρας δικαιούται να παντρευτεί  7 </a:t>
            </a:r>
            <a:r>
              <a:rPr lang="el-GR" b="1" dirty="0" err="1" smtClean="0"/>
              <a:t>εώς</a:t>
            </a:r>
            <a:r>
              <a:rPr lang="el-GR" b="1" dirty="0" smtClean="0"/>
              <a:t> 10  γυναίκες . Ως προίκα ο άντρας προσφέρει αγελάδες στη οικογένεια  της γυναίκας που θέλει να παντρευτεί . Ο άντρας , όσες παραπάνω αγελάδες έχει , τόσες παραπάνω γυναίκες δικαιούται να έχει .  </a:t>
            </a:r>
            <a:endParaRPr lang="el-GR" b="1" dirty="0"/>
          </a:p>
        </p:txBody>
      </p:sp>
      <p:sp>
        <p:nvSpPr>
          <p:cNvPr id="3" name="Τίτλος 2"/>
          <p:cNvSpPr>
            <a:spLocks noGrp="1"/>
          </p:cNvSpPr>
          <p:nvPr>
            <p:ph type="title"/>
          </p:nvPr>
        </p:nvSpPr>
        <p:spPr/>
        <p:txBody>
          <a:bodyPr/>
          <a:lstStyle/>
          <a:p>
            <a:pPr algn="ctr"/>
            <a:r>
              <a:rPr lang="el-GR" b="1" dirty="0" smtClean="0">
                <a:solidFill>
                  <a:srgbClr val="FFFF00"/>
                </a:solidFill>
              </a:rPr>
              <a:t>Γάμος</a:t>
            </a:r>
            <a:endParaRPr lang="el-GR" b="1" dirty="0">
              <a:solidFill>
                <a:srgbClr val="FFFF00"/>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5230" y="3769029"/>
            <a:ext cx="3888432" cy="30739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970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95536" y="1988840"/>
            <a:ext cx="8229600" cy="5040560"/>
          </a:xfrm>
        </p:spPr>
        <p:txBody>
          <a:bodyPr>
            <a:normAutofit/>
          </a:bodyPr>
          <a:lstStyle/>
          <a:p>
            <a:pPr algn="ctr"/>
            <a:r>
              <a:rPr lang="el-GR" sz="2400" b="1" dirty="0"/>
              <a:t>Ο νομαδικός τρόπος ζωής τους δεν αφήνει και πολλά περιθώρια για μόρφωση. Εκπαιδευτικό σύστημα δεν υπάρχει και  οι νεαροί </a:t>
            </a:r>
            <a:r>
              <a:rPr lang="el-GR" sz="2400" b="1" dirty="0" err="1"/>
              <a:t>Μασάι</a:t>
            </a:r>
            <a:r>
              <a:rPr lang="el-GR" sz="2400" b="1" dirty="0"/>
              <a:t> εκπαιδεύονται από τους μεγαλύτερους. Στο χωριό που επισκεφτήκαμε, στο σχολείο, τα παιδάκια ήταν γλυκύτατα. Δεν κράταγαν όμως κανένα μολύβι και δεν έγραφαν σε κανένα χαρτί. Απλά άκουγαν τις ιστορίες που </a:t>
            </a:r>
            <a:r>
              <a:rPr lang="el-GR" sz="2400" b="1" dirty="0" smtClean="0"/>
              <a:t>τους έλεγαν οι μεγαλύτεροι .Είναι </a:t>
            </a:r>
            <a:r>
              <a:rPr lang="el-GR" sz="2400" b="1" dirty="0"/>
              <a:t>επίσης ένας λαός που λατρεύει τα κοσμήματα. Τα ξυρισμένα τους κεφάλια είναι διακοσμημένα με πολλά κοσμήματα που φτιάχνουν οι ίδιοι. Πολλοί από αυτούς φοράνε δύο και τρία ζευγάρια σκουλαρίκια ταυτόχρονα με αποτέλεσμα οι τρύπες στα αυτιά τους να έχουν  ξεχειλώσει σε τέτοιο βαθμό που στην κυριολεξία τραβούσαν τα </a:t>
            </a:r>
            <a:r>
              <a:rPr lang="el-GR" sz="2400" b="1" dirty="0" smtClean="0"/>
              <a:t>βλέμματα.</a:t>
            </a:r>
            <a:endParaRPr lang="el-GR" sz="2400" b="1" dirty="0"/>
          </a:p>
        </p:txBody>
      </p:sp>
      <p:sp>
        <p:nvSpPr>
          <p:cNvPr id="3" name="Τίτλος 2"/>
          <p:cNvSpPr>
            <a:spLocks noGrp="1"/>
          </p:cNvSpPr>
          <p:nvPr>
            <p:ph type="title"/>
          </p:nvPr>
        </p:nvSpPr>
        <p:spPr>
          <a:xfrm>
            <a:off x="395536" y="188640"/>
            <a:ext cx="8229600" cy="1219200"/>
          </a:xfrm>
        </p:spPr>
        <p:txBody>
          <a:bodyPr/>
          <a:lstStyle/>
          <a:p>
            <a:pPr algn="ctr"/>
            <a:r>
              <a:rPr lang="el-GR" dirty="0" smtClean="0">
                <a:solidFill>
                  <a:schemeClr val="accent4">
                    <a:lumMod val="75000"/>
                  </a:schemeClr>
                </a:solidFill>
              </a:rPr>
              <a:t>Μόρφωση και Ομορφιά</a:t>
            </a:r>
            <a:endParaRPr lang="el-GR" dirty="0">
              <a:solidFill>
                <a:schemeClr val="accent4">
                  <a:lumMod val="75000"/>
                </a:schemeClr>
              </a:solidFill>
            </a:endParaRPr>
          </a:p>
        </p:txBody>
      </p:sp>
    </p:spTree>
    <p:extLst>
      <p:ext uri="{BB962C8B-B14F-4D97-AF65-F5344CB8AC3E}">
        <p14:creationId xmlns:p14="http://schemas.microsoft.com/office/powerpoint/2010/main" val="38109484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pPr algn="ctr"/>
            <a:r>
              <a:rPr lang="el-GR" dirty="0" smtClean="0">
                <a:solidFill>
                  <a:schemeClr val="accent4">
                    <a:lumMod val="75000"/>
                  </a:schemeClr>
                </a:solidFill>
              </a:rPr>
              <a:t>Μόρφωση και Ομορφιά</a:t>
            </a:r>
            <a:endParaRPr lang="el-GR" dirty="0">
              <a:solidFill>
                <a:schemeClr val="accent4">
                  <a:lumMod val="75000"/>
                </a:schemeClr>
              </a:solidFill>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2204864"/>
            <a:ext cx="6017910" cy="451343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19612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3074"/>
                                        </p:tgtEl>
                                      </p:cBhvr>
                                    </p:animEffect>
                                    <p:set>
                                      <p:cBhvr>
                                        <p:cTn id="7" dur="1" fill="hold">
                                          <p:stCondLst>
                                            <p:cond delay="1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Εξώφυλλο">
  <a:themeElements>
    <a:clrScheme name="Εξώφυλλο">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Εξώφυλλο">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Εξώφυλλο">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143</TotalTime>
  <Words>279</Words>
  <Application>Microsoft Office PowerPoint</Application>
  <PresentationFormat>Προβολή στην οθόνη (4:3)</PresentationFormat>
  <Paragraphs>18</Paragraphs>
  <Slides>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Εξώφυλλο</vt:lpstr>
      <vt:lpstr>Μασάι</vt:lpstr>
      <vt:lpstr>Φυλή των Μασάι</vt:lpstr>
      <vt:lpstr>Γλώσσα και Κατοικία</vt:lpstr>
      <vt:lpstr>Φαγητό</vt:lpstr>
      <vt:lpstr>Επιβίωση</vt:lpstr>
      <vt:lpstr>Γάμος</vt:lpstr>
      <vt:lpstr>Μόρφωση και Ομορφιά</vt:lpstr>
      <vt:lpstr>Μόρφωση και Ομορφιά</vt:lpstr>
    </vt:vector>
  </TitlesOfParts>
  <Company>Ministry of Education and Culture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Student</dc:creator>
  <cp:lastModifiedBy>Student</cp:lastModifiedBy>
  <cp:revision>14</cp:revision>
  <dcterms:created xsi:type="dcterms:W3CDTF">2014-01-07T09:08:59Z</dcterms:created>
  <dcterms:modified xsi:type="dcterms:W3CDTF">2014-03-12T10:24:21Z</dcterms:modified>
</cp:coreProperties>
</file>